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25" d="100"/>
          <a:sy n="25" d="100"/>
        </p:scale>
        <p:origin x="1214" y="9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AR"/>
          </a:p>
        </p:txBody>
      </p:sp>
      <p:sp>
        <p:nvSpPr>
          <p:cNvPr id="4" name="Date Placeholder 3"/>
          <p:cNvSpPr>
            <a:spLocks noGrp="1"/>
          </p:cNvSpPr>
          <p:nvPr>
            <p:ph type="dt" sz="half" idx="10"/>
          </p:nvPr>
        </p:nvSpPr>
        <p:spPr/>
        <p:txBody>
          <a:bodyPr/>
          <a:lstStyle/>
          <a:p>
            <a:fld id="{EEC4CAB1-3DCC-4E8C-B02D-7DB4581C18AF}" type="datetimeFigureOut">
              <a:rPr lang="es-AR" smtClean="0"/>
              <a:t>06/11/2016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338668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p>
            <a:fld id="{EEC4CAB1-3DCC-4E8C-B02D-7DB4581C18AF}" type="datetimeFigureOut">
              <a:rPr lang="es-AR" smtClean="0"/>
              <a:t>06/11/2016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135823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p>
            <a:fld id="{EEC4CAB1-3DCC-4E8C-B02D-7DB4581C18AF}" type="datetimeFigureOut">
              <a:rPr lang="es-AR" smtClean="0"/>
              <a:t>06/11/2016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11683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10"/>
          </p:nvPr>
        </p:nvSpPr>
        <p:spPr/>
        <p:txBody>
          <a:bodyPr/>
          <a:lstStyle/>
          <a:p>
            <a:fld id="{EEC4CAB1-3DCC-4E8C-B02D-7DB4581C18AF}" type="datetimeFigureOut">
              <a:rPr lang="es-AR" smtClean="0"/>
              <a:t>06/11/2016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275055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4CAB1-3DCC-4E8C-B02D-7DB4581C18AF}" type="datetimeFigureOut">
              <a:rPr lang="es-AR" smtClean="0"/>
              <a:t>06/11/2016</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47718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Date Placeholder 4"/>
          <p:cNvSpPr>
            <a:spLocks noGrp="1"/>
          </p:cNvSpPr>
          <p:nvPr>
            <p:ph type="dt" sz="half" idx="10"/>
          </p:nvPr>
        </p:nvSpPr>
        <p:spPr/>
        <p:txBody>
          <a:bodyPr/>
          <a:lstStyle/>
          <a:p>
            <a:fld id="{EEC4CAB1-3DCC-4E8C-B02D-7DB4581C18AF}" type="datetimeFigureOut">
              <a:rPr lang="es-AR" smtClean="0"/>
              <a:t>06/11/2016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390434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7" name="Date Placeholder 6"/>
          <p:cNvSpPr>
            <a:spLocks noGrp="1"/>
          </p:cNvSpPr>
          <p:nvPr>
            <p:ph type="dt" sz="half" idx="10"/>
          </p:nvPr>
        </p:nvSpPr>
        <p:spPr/>
        <p:txBody>
          <a:bodyPr/>
          <a:lstStyle/>
          <a:p>
            <a:fld id="{EEC4CAB1-3DCC-4E8C-B02D-7DB4581C18AF}" type="datetimeFigureOut">
              <a:rPr lang="es-AR" smtClean="0"/>
              <a:t>06/11/2016</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75240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AR"/>
          </a:p>
        </p:txBody>
      </p:sp>
      <p:sp>
        <p:nvSpPr>
          <p:cNvPr id="3" name="Date Placeholder 2"/>
          <p:cNvSpPr>
            <a:spLocks noGrp="1"/>
          </p:cNvSpPr>
          <p:nvPr>
            <p:ph type="dt" sz="half" idx="10"/>
          </p:nvPr>
        </p:nvSpPr>
        <p:spPr/>
        <p:txBody>
          <a:bodyPr/>
          <a:lstStyle/>
          <a:p>
            <a:fld id="{EEC4CAB1-3DCC-4E8C-B02D-7DB4581C18AF}" type="datetimeFigureOut">
              <a:rPr lang="es-AR" smtClean="0"/>
              <a:t>06/11/2016</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295791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C4CAB1-3DCC-4E8C-B02D-7DB4581C18AF}" type="datetimeFigureOut">
              <a:rPr lang="es-AR" smtClean="0"/>
              <a:t>06/11/2016</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268195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4CAB1-3DCC-4E8C-B02D-7DB4581C18AF}" type="datetimeFigureOut">
              <a:rPr lang="es-AR" smtClean="0"/>
              <a:t>06/11/2016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340695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4CAB1-3DCC-4E8C-B02D-7DB4581C18AF}" type="datetimeFigureOut">
              <a:rPr lang="es-AR" smtClean="0"/>
              <a:t>06/11/2016</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15C15CD-62DC-4CC7-BA01-78D5E67FBAE6}" type="slidenum">
              <a:rPr lang="es-AR" smtClean="0"/>
              <a:t>‹#›</a:t>
            </a:fld>
            <a:endParaRPr lang="es-AR"/>
          </a:p>
        </p:txBody>
      </p:sp>
    </p:spTree>
    <p:extLst>
      <p:ext uri="{BB962C8B-B14F-4D97-AF65-F5344CB8AC3E}">
        <p14:creationId xmlns:p14="http://schemas.microsoft.com/office/powerpoint/2010/main" val="69103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949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4CAB1-3DCC-4E8C-B02D-7DB4581C18AF}" type="datetimeFigureOut">
              <a:rPr lang="es-AR" smtClean="0"/>
              <a:t>06/11/2016</a:t>
            </a:fld>
            <a:endParaRPr lang="es-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C15CD-62DC-4CC7-BA01-78D5E67FBAE6}" type="slidenum">
              <a:rPr lang="es-AR" smtClean="0"/>
              <a:t>‹#›</a:t>
            </a:fld>
            <a:endParaRPr lang="es-AR"/>
          </a:p>
        </p:txBody>
      </p:sp>
    </p:spTree>
    <p:extLst>
      <p:ext uri="{BB962C8B-B14F-4D97-AF65-F5344CB8AC3E}">
        <p14:creationId xmlns:p14="http://schemas.microsoft.com/office/powerpoint/2010/main" val="415315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s-AR" sz="3100" b="1" dirty="0">
                <a:solidFill>
                  <a:schemeClr val="bg1"/>
                </a:solidFill>
              </a:rPr>
              <a:t>Ciudades visibles: estética y temática de tres ciudades   iberoamericanas  en la red social Instagram. </a:t>
            </a:r>
            <a:r>
              <a:rPr lang="es-AR" dirty="0">
                <a:solidFill>
                  <a:schemeClr val="bg1"/>
                </a:solidFill>
              </a:rPr>
              <a:t/>
            </a:r>
            <a:br>
              <a:rPr lang="es-AR" dirty="0">
                <a:solidFill>
                  <a:schemeClr val="bg1"/>
                </a:solidFill>
              </a:rPr>
            </a:br>
            <a:endParaRPr lang="es-AR" dirty="0">
              <a:solidFill>
                <a:schemeClr val="bg1"/>
              </a:solidFill>
            </a:endParaRPr>
          </a:p>
        </p:txBody>
      </p:sp>
      <p:sp>
        <p:nvSpPr>
          <p:cNvPr id="3" name="Subtitle 2"/>
          <p:cNvSpPr>
            <a:spLocks noGrp="1"/>
          </p:cNvSpPr>
          <p:nvPr>
            <p:ph type="subTitle" idx="1"/>
          </p:nvPr>
        </p:nvSpPr>
        <p:spPr>
          <a:xfrm>
            <a:off x="1373875" y="3274492"/>
            <a:ext cx="9144000" cy="1655762"/>
          </a:xfrm>
        </p:spPr>
        <p:txBody>
          <a:bodyPr/>
          <a:lstStyle/>
          <a:p>
            <a:r>
              <a:rPr lang="es-AR" i="1" dirty="0" smtClean="0">
                <a:solidFill>
                  <a:schemeClr val="bg1"/>
                </a:solidFill>
              </a:rPr>
              <a:t>Un estudio exploratorio desde las humanidades digitales.</a:t>
            </a:r>
          </a:p>
          <a:p>
            <a:r>
              <a:rPr lang="es-AR" i="1" dirty="0" smtClean="0">
                <a:solidFill>
                  <a:schemeClr val="bg1"/>
                </a:solidFill>
              </a:rPr>
              <a:t>@</a:t>
            </a:r>
            <a:r>
              <a:rPr lang="es-AR" i="1" dirty="0" err="1" smtClean="0">
                <a:solidFill>
                  <a:schemeClr val="bg1"/>
                </a:solidFill>
              </a:rPr>
              <a:t>gabysued</a:t>
            </a:r>
            <a:endParaRPr lang="es-AR" i="1" dirty="0" smtClean="0">
              <a:solidFill>
                <a:schemeClr val="bg1"/>
              </a:solidFill>
            </a:endParaRPr>
          </a:p>
          <a:p>
            <a:r>
              <a:rPr lang="es-AR" i="1" dirty="0" smtClean="0">
                <a:solidFill>
                  <a:schemeClr val="bg1"/>
                </a:solidFill>
              </a:rPr>
              <a:t>I Congreso Internacional AAHD</a:t>
            </a:r>
            <a:endParaRPr lang="es-AR" i="1" dirty="0">
              <a:solidFill>
                <a:schemeClr val="bg1"/>
              </a:solidFill>
            </a:endParaRPr>
          </a:p>
        </p:txBody>
      </p:sp>
    </p:spTree>
    <p:extLst>
      <p:ext uri="{BB962C8B-B14F-4D97-AF65-F5344CB8AC3E}">
        <p14:creationId xmlns:p14="http://schemas.microsoft.com/office/powerpoint/2010/main" val="148817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AR" dirty="0"/>
          </a:p>
        </p:txBody>
      </p:sp>
      <p:sp>
        <p:nvSpPr>
          <p:cNvPr id="3" name="Content Placeholder 2"/>
          <p:cNvSpPr>
            <a:spLocks noGrp="1"/>
          </p:cNvSpPr>
          <p:nvPr>
            <p:ph idx="1"/>
          </p:nvPr>
        </p:nvSpPr>
        <p:spPr/>
        <p:txBody>
          <a:bodyPr/>
          <a:lstStyle/>
          <a:p>
            <a:pPr marL="0" indent="0">
              <a:buNone/>
            </a:pPr>
            <a:endParaRPr lang="es-AR" i="1" dirty="0" smtClean="0"/>
          </a:p>
          <a:p>
            <a:pPr marL="0" indent="0">
              <a:buNone/>
            </a:pPr>
            <a:endParaRPr lang="es-AR" i="1" dirty="0" smtClean="0"/>
          </a:p>
          <a:p>
            <a:pPr marL="0" indent="0" algn="just">
              <a:buNone/>
            </a:pPr>
            <a:r>
              <a:rPr lang="es-AR" i="1" dirty="0" smtClean="0">
                <a:solidFill>
                  <a:schemeClr val="bg1"/>
                </a:solidFill>
              </a:rPr>
              <a:t>Mientras </a:t>
            </a:r>
            <a:r>
              <a:rPr lang="es-AR" i="1" dirty="0">
                <a:solidFill>
                  <a:schemeClr val="bg1"/>
                </a:solidFill>
              </a:rPr>
              <a:t>que los esfuerzos documentales de Google </a:t>
            </a:r>
            <a:r>
              <a:rPr lang="es-AR" i="1" dirty="0" err="1">
                <a:solidFill>
                  <a:schemeClr val="bg1"/>
                </a:solidFill>
              </a:rPr>
              <a:t>Earth</a:t>
            </a:r>
            <a:r>
              <a:rPr lang="es-AR" i="1" dirty="0">
                <a:solidFill>
                  <a:schemeClr val="bg1"/>
                </a:solidFill>
              </a:rPr>
              <a:t> son presentados como objetivos y desafectados por medio del uso de fotografías satelitales…las fotografías en Instagram resuenan como experiencias más auténticas y personales</a:t>
            </a:r>
            <a:r>
              <a:rPr lang="es-AR" i="1" dirty="0" smtClean="0">
                <a:solidFill>
                  <a:schemeClr val="bg1"/>
                </a:solidFill>
              </a:rPr>
              <a:t>” (</a:t>
            </a:r>
            <a:r>
              <a:rPr lang="es-AR" i="1" dirty="0" err="1" smtClean="0">
                <a:solidFill>
                  <a:schemeClr val="bg1"/>
                </a:solidFill>
              </a:rPr>
              <a:t>Hochman</a:t>
            </a:r>
            <a:r>
              <a:rPr lang="es-AR" i="1" dirty="0" smtClean="0">
                <a:solidFill>
                  <a:schemeClr val="bg1"/>
                </a:solidFill>
              </a:rPr>
              <a:t> y  </a:t>
            </a:r>
            <a:r>
              <a:rPr lang="es-AR" i="1" dirty="0" err="1" smtClean="0">
                <a:solidFill>
                  <a:schemeClr val="bg1"/>
                </a:solidFill>
              </a:rPr>
              <a:t>Manovich</a:t>
            </a:r>
            <a:r>
              <a:rPr lang="es-AR" i="1" dirty="0" smtClean="0">
                <a:solidFill>
                  <a:schemeClr val="bg1"/>
                </a:solidFill>
              </a:rPr>
              <a:t>, 2013).</a:t>
            </a:r>
            <a:endParaRPr lang="es-AR" dirty="0">
              <a:solidFill>
                <a:schemeClr val="bg1"/>
              </a:solidFill>
            </a:endParaRPr>
          </a:p>
        </p:txBody>
      </p:sp>
    </p:spTree>
    <p:extLst>
      <p:ext uri="{BB962C8B-B14F-4D97-AF65-F5344CB8AC3E}">
        <p14:creationId xmlns:p14="http://schemas.microsoft.com/office/powerpoint/2010/main" val="10606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91234" y="0"/>
            <a:ext cx="6762248" cy="6406258"/>
          </a:xfrm>
          <a:prstGeom prst="rect">
            <a:avLst/>
          </a:prstGeom>
          <a:noFill/>
          <a:ln>
            <a:noFill/>
          </a:ln>
        </p:spPr>
      </p:pic>
      <p:sp>
        <p:nvSpPr>
          <p:cNvPr id="6" name="TextBox 5"/>
          <p:cNvSpPr txBox="1"/>
          <p:nvPr/>
        </p:nvSpPr>
        <p:spPr>
          <a:xfrm>
            <a:off x="7516523" y="3995678"/>
            <a:ext cx="4477358" cy="2862322"/>
          </a:xfrm>
          <a:prstGeom prst="rect">
            <a:avLst/>
          </a:prstGeom>
          <a:noFill/>
        </p:spPr>
        <p:txBody>
          <a:bodyPr wrap="square" rtlCol="0">
            <a:spAutoFit/>
          </a:bodyPr>
          <a:lstStyle/>
          <a:p>
            <a:pPr algn="just"/>
            <a:r>
              <a:rPr lang="es-AR" dirty="0">
                <a:solidFill>
                  <a:schemeClr val="bg1"/>
                </a:solidFill>
              </a:rPr>
              <a:t>Montaje  </a:t>
            </a:r>
            <a:r>
              <a:rPr lang="es-AR" dirty="0" err="1" smtClean="0">
                <a:solidFill>
                  <a:schemeClr val="bg1"/>
                </a:solidFill>
              </a:rPr>
              <a:t>Nro</a:t>
            </a:r>
            <a:r>
              <a:rPr lang="es-AR" dirty="0" smtClean="0">
                <a:solidFill>
                  <a:schemeClr val="bg1"/>
                </a:solidFill>
              </a:rPr>
              <a:t> 1 realizado </a:t>
            </a:r>
            <a:r>
              <a:rPr lang="es-AR" dirty="0">
                <a:solidFill>
                  <a:schemeClr val="bg1"/>
                </a:solidFill>
              </a:rPr>
              <a:t>con cuatro imágenes.  La variable brillo aumenta del centro a la periferia, y la variable saturación, aumenta en la periferia en el sentido contrario a  las agujas del reloj. La primera corresponde a #</a:t>
            </a:r>
            <a:r>
              <a:rPr lang="es-AR" dirty="0" err="1">
                <a:solidFill>
                  <a:schemeClr val="bg1"/>
                </a:solidFill>
              </a:rPr>
              <a:t>buenosaires</a:t>
            </a:r>
            <a:r>
              <a:rPr lang="es-AR" dirty="0">
                <a:solidFill>
                  <a:schemeClr val="bg1"/>
                </a:solidFill>
              </a:rPr>
              <a:t>, la segunda a #</a:t>
            </a:r>
            <a:r>
              <a:rPr lang="es-AR" dirty="0" err="1">
                <a:solidFill>
                  <a:schemeClr val="bg1"/>
                </a:solidFill>
              </a:rPr>
              <a:t>madrid</a:t>
            </a:r>
            <a:r>
              <a:rPr lang="es-AR" dirty="0">
                <a:solidFill>
                  <a:schemeClr val="bg1"/>
                </a:solidFill>
              </a:rPr>
              <a:t>, la tercera a #</a:t>
            </a:r>
            <a:r>
              <a:rPr lang="es-AR" dirty="0" err="1">
                <a:solidFill>
                  <a:schemeClr val="bg1"/>
                </a:solidFill>
              </a:rPr>
              <a:t>mexico</a:t>
            </a:r>
            <a:r>
              <a:rPr lang="es-AR" dirty="0">
                <a:solidFill>
                  <a:schemeClr val="bg1"/>
                </a:solidFill>
              </a:rPr>
              <a:t>, y la cuarta a las tres ciudades juntas. Elaboración propia procesando 6.000 imágenes  con </a:t>
            </a:r>
            <a:r>
              <a:rPr lang="es-AR" dirty="0" err="1">
                <a:solidFill>
                  <a:schemeClr val="bg1"/>
                </a:solidFill>
              </a:rPr>
              <a:t>Image</a:t>
            </a:r>
            <a:r>
              <a:rPr lang="es-AR" dirty="0">
                <a:solidFill>
                  <a:schemeClr val="bg1"/>
                </a:solidFill>
              </a:rPr>
              <a:t>-J</a:t>
            </a:r>
          </a:p>
          <a:p>
            <a:endParaRPr lang="es-AR" dirty="0"/>
          </a:p>
        </p:txBody>
      </p:sp>
    </p:spTree>
    <p:extLst>
      <p:ext uri="{BB962C8B-B14F-4D97-AF65-F5344CB8AC3E}">
        <p14:creationId xmlns:p14="http://schemas.microsoft.com/office/powerpoint/2010/main" val="117916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28458" y="234185"/>
            <a:ext cx="6519245" cy="6408749"/>
          </a:xfrm>
          <a:prstGeom prst="rect">
            <a:avLst/>
          </a:prstGeom>
          <a:noFill/>
          <a:ln>
            <a:noFill/>
          </a:ln>
        </p:spPr>
      </p:pic>
      <p:sp>
        <p:nvSpPr>
          <p:cNvPr id="3" name="TextBox 2"/>
          <p:cNvSpPr txBox="1"/>
          <p:nvPr/>
        </p:nvSpPr>
        <p:spPr>
          <a:xfrm>
            <a:off x="7620001" y="3780612"/>
            <a:ext cx="4008119" cy="2862322"/>
          </a:xfrm>
          <a:prstGeom prst="rect">
            <a:avLst/>
          </a:prstGeom>
          <a:noFill/>
        </p:spPr>
        <p:txBody>
          <a:bodyPr wrap="square" rtlCol="0">
            <a:spAutoFit/>
          </a:bodyPr>
          <a:lstStyle/>
          <a:p>
            <a:pPr algn="just"/>
            <a:r>
              <a:rPr lang="es-AR" b="1" dirty="0">
                <a:solidFill>
                  <a:schemeClr val="bg1"/>
                </a:solidFill>
              </a:rPr>
              <a:t>Montaje </a:t>
            </a:r>
            <a:r>
              <a:rPr lang="es-AR" b="1" dirty="0" err="1">
                <a:solidFill>
                  <a:schemeClr val="bg1"/>
                </a:solidFill>
              </a:rPr>
              <a:t>Nro</a:t>
            </a:r>
            <a:r>
              <a:rPr lang="es-AR" b="1" dirty="0">
                <a:solidFill>
                  <a:schemeClr val="bg1"/>
                </a:solidFill>
              </a:rPr>
              <a:t> 2. Patrón de brillo y matiz</a:t>
            </a:r>
            <a:endParaRPr lang="es-AR" dirty="0">
              <a:solidFill>
                <a:schemeClr val="bg1"/>
              </a:solidFill>
            </a:endParaRPr>
          </a:p>
          <a:p>
            <a:pPr algn="just"/>
            <a:r>
              <a:rPr lang="es-AR" dirty="0">
                <a:solidFill>
                  <a:schemeClr val="bg1"/>
                </a:solidFill>
              </a:rPr>
              <a:t>Montaje realizado con cuatro imágenes. La primera corresponde a #</a:t>
            </a:r>
            <a:r>
              <a:rPr lang="es-AR" dirty="0" err="1">
                <a:solidFill>
                  <a:schemeClr val="bg1"/>
                </a:solidFill>
              </a:rPr>
              <a:t>buenosaires</a:t>
            </a:r>
            <a:r>
              <a:rPr lang="es-AR" dirty="0">
                <a:solidFill>
                  <a:schemeClr val="bg1"/>
                </a:solidFill>
              </a:rPr>
              <a:t>, la segunda a #</a:t>
            </a:r>
            <a:r>
              <a:rPr lang="es-AR" dirty="0" err="1">
                <a:solidFill>
                  <a:schemeClr val="bg1"/>
                </a:solidFill>
              </a:rPr>
              <a:t>madrid</a:t>
            </a:r>
            <a:r>
              <a:rPr lang="es-AR" dirty="0">
                <a:solidFill>
                  <a:schemeClr val="bg1"/>
                </a:solidFill>
              </a:rPr>
              <a:t>, la tercera a #</a:t>
            </a:r>
            <a:r>
              <a:rPr lang="es-AR" dirty="0" err="1">
                <a:solidFill>
                  <a:schemeClr val="bg1"/>
                </a:solidFill>
              </a:rPr>
              <a:t>mexico</a:t>
            </a:r>
            <a:r>
              <a:rPr lang="es-AR" dirty="0">
                <a:solidFill>
                  <a:schemeClr val="bg1"/>
                </a:solidFill>
              </a:rPr>
              <a:t>, y la cuarta a las tres ciudades juntas. Ordenadas por promedio de brillo, eje horizontal , y por promedio de matiz, eje vertical. Elaboración propia procesando 6.000 imágenes  con </a:t>
            </a:r>
            <a:r>
              <a:rPr lang="es-AR" dirty="0" err="1">
                <a:solidFill>
                  <a:schemeClr val="bg1"/>
                </a:solidFill>
              </a:rPr>
              <a:t>Image</a:t>
            </a:r>
            <a:r>
              <a:rPr lang="es-AR" dirty="0">
                <a:solidFill>
                  <a:schemeClr val="bg1"/>
                </a:solidFill>
              </a:rPr>
              <a:t>-J</a:t>
            </a:r>
          </a:p>
          <a:p>
            <a:pPr algn="just"/>
            <a:r>
              <a:rPr lang="es-AR" dirty="0">
                <a:solidFill>
                  <a:schemeClr val="bg1"/>
                </a:solidFill>
              </a:rPr>
              <a:t> </a:t>
            </a:r>
          </a:p>
        </p:txBody>
      </p:sp>
    </p:spTree>
    <p:extLst>
      <p:ext uri="{BB962C8B-B14F-4D97-AF65-F5344CB8AC3E}">
        <p14:creationId xmlns:p14="http://schemas.microsoft.com/office/powerpoint/2010/main" val="2747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957551" y="667875"/>
            <a:ext cx="5448640" cy="5013575"/>
          </a:xfrm>
          <a:prstGeom prst="rect">
            <a:avLst/>
          </a:prstGeom>
          <a:noFill/>
          <a:ln>
            <a:noFill/>
          </a:ln>
          <a:scene3d>
            <a:camera prst="orthographicFront"/>
            <a:lightRig rig="threePt" dir="t"/>
          </a:scene3d>
          <a:sp3d>
            <a:bevelB/>
          </a:sp3d>
        </p:spPr>
      </p:pic>
      <p:sp>
        <p:nvSpPr>
          <p:cNvPr id="4" name="TextBox 3"/>
          <p:cNvSpPr txBox="1"/>
          <p:nvPr/>
        </p:nvSpPr>
        <p:spPr>
          <a:xfrm>
            <a:off x="6406191" y="5081286"/>
            <a:ext cx="5411165" cy="1200329"/>
          </a:xfrm>
          <a:prstGeom prst="rect">
            <a:avLst/>
          </a:prstGeom>
          <a:noFill/>
        </p:spPr>
        <p:txBody>
          <a:bodyPr wrap="square" rtlCol="0">
            <a:spAutoFit/>
          </a:bodyPr>
          <a:lstStyle/>
          <a:p>
            <a:pPr algn="just"/>
            <a:r>
              <a:rPr lang="es-AR" b="1" dirty="0" smtClean="0">
                <a:solidFill>
                  <a:schemeClr val="bg1"/>
                </a:solidFill>
              </a:rPr>
              <a:t>Uso </a:t>
            </a:r>
            <a:r>
              <a:rPr lang="es-AR" b="1" dirty="0">
                <a:solidFill>
                  <a:schemeClr val="bg1"/>
                </a:solidFill>
              </a:rPr>
              <a:t>de filtros por </a:t>
            </a:r>
            <a:r>
              <a:rPr lang="es-AR" b="1" dirty="0" smtClean="0">
                <a:solidFill>
                  <a:schemeClr val="bg1"/>
                </a:solidFill>
              </a:rPr>
              <a:t>ciudad.</a:t>
            </a:r>
            <a:endParaRPr lang="es-AR" dirty="0">
              <a:solidFill>
                <a:schemeClr val="bg1"/>
              </a:solidFill>
            </a:endParaRPr>
          </a:p>
          <a:p>
            <a:pPr algn="just"/>
            <a:r>
              <a:rPr lang="es-AR" dirty="0">
                <a:solidFill>
                  <a:schemeClr val="bg1"/>
                </a:solidFill>
              </a:rPr>
              <a:t>Gráfico de elaboración propia con una muestra de metadatos extraídos de la API de Instagram</a:t>
            </a:r>
          </a:p>
          <a:p>
            <a:pPr algn="just"/>
            <a:r>
              <a:rPr lang="es-AR" dirty="0">
                <a:solidFill>
                  <a:schemeClr val="bg1"/>
                </a:solidFill>
              </a:rPr>
              <a:t> </a:t>
            </a:r>
          </a:p>
        </p:txBody>
      </p:sp>
    </p:spTree>
    <p:extLst>
      <p:ext uri="{BB962C8B-B14F-4D97-AF65-F5344CB8AC3E}">
        <p14:creationId xmlns:p14="http://schemas.microsoft.com/office/powerpoint/2010/main" val="166350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309" y="350520"/>
            <a:ext cx="7580142" cy="5919495"/>
          </a:xfrm>
          <a:prstGeom prst="rect">
            <a:avLst/>
          </a:prstGeom>
          <a:noFill/>
          <a:ln>
            <a:noFill/>
          </a:ln>
        </p:spPr>
      </p:pic>
      <p:sp>
        <p:nvSpPr>
          <p:cNvPr id="3" name="TextBox 2"/>
          <p:cNvSpPr txBox="1"/>
          <p:nvPr/>
        </p:nvSpPr>
        <p:spPr>
          <a:xfrm>
            <a:off x="8382001" y="5120640"/>
            <a:ext cx="3688079" cy="923330"/>
          </a:xfrm>
          <a:prstGeom prst="rect">
            <a:avLst/>
          </a:prstGeom>
          <a:noFill/>
        </p:spPr>
        <p:txBody>
          <a:bodyPr wrap="square" rtlCol="0">
            <a:spAutoFit/>
          </a:bodyPr>
          <a:lstStyle/>
          <a:p>
            <a:r>
              <a:rPr lang="es-AR" dirty="0">
                <a:solidFill>
                  <a:schemeClr val="bg1"/>
                </a:solidFill>
              </a:rPr>
              <a:t>Muestra de 100 imágenes etiquetadas como #</a:t>
            </a:r>
            <a:r>
              <a:rPr lang="es-AR" dirty="0" err="1">
                <a:solidFill>
                  <a:schemeClr val="bg1"/>
                </a:solidFill>
              </a:rPr>
              <a:t>mexicodf</a:t>
            </a:r>
            <a:r>
              <a:rPr lang="es-AR" dirty="0">
                <a:solidFill>
                  <a:schemeClr val="bg1"/>
                </a:solidFill>
              </a:rPr>
              <a:t>. Elaboración propia.</a:t>
            </a:r>
          </a:p>
        </p:txBody>
      </p:sp>
    </p:spTree>
    <p:extLst>
      <p:ext uri="{BB962C8B-B14F-4D97-AF65-F5344CB8AC3E}">
        <p14:creationId xmlns:p14="http://schemas.microsoft.com/office/powerpoint/2010/main" val="46294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76670" y="640079"/>
            <a:ext cx="8577770" cy="5669281"/>
          </a:xfrm>
          <a:prstGeom prst="rect">
            <a:avLst/>
          </a:prstGeom>
          <a:noFill/>
          <a:ln>
            <a:noFill/>
          </a:ln>
        </p:spPr>
      </p:pic>
      <p:sp>
        <p:nvSpPr>
          <p:cNvPr id="3" name="TextBox 2"/>
          <p:cNvSpPr txBox="1"/>
          <p:nvPr/>
        </p:nvSpPr>
        <p:spPr>
          <a:xfrm>
            <a:off x="9281161" y="4001036"/>
            <a:ext cx="2621279" cy="2308324"/>
          </a:xfrm>
          <a:prstGeom prst="rect">
            <a:avLst/>
          </a:prstGeom>
          <a:noFill/>
        </p:spPr>
        <p:txBody>
          <a:bodyPr wrap="square" rtlCol="0">
            <a:spAutoFit/>
          </a:bodyPr>
          <a:lstStyle/>
          <a:p>
            <a:r>
              <a:rPr lang="es-AR" dirty="0">
                <a:solidFill>
                  <a:schemeClr val="bg1"/>
                </a:solidFill>
              </a:rPr>
              <a:t>Nube de palabras con una muestra de etiquetas contiendo #</a:t>
            </a:r>
            <a:r>
              <a:rPr lang="es-AR" dirty="0" err="1">
                <a:solidFill>
                  <a:schemeClr val="bg1"/>
                </a:solidFill>
              </a:rPr>
              <a:t>mexicodf</a:t>
            </a:r>
            <a:r>
              <a:rPr lang="es-AR" dirty="0">
                <a:solidFill>
                  <a:schemeClr val="bg1"/>
                </a:solidFill>
              </a:rPr>
              <a:t> extraída de la API de Instagram y procesada con </a:t>
            </a:r>
            <a:r>
              <a:rPr lang="es-AR" dirty="0" err="1">
                <a:solidFill>
                  <a:schemeClr val="bg1"/>
                </a:solidFill>
              </a:rPr>
              <a:t>Voyant-tools</a:t>
            </a:r>
            <a:r>
              <a:rPr lang="es-AR" dirty="0">
                <a:solidFill>
                  <a:schemeClr val="bg1"/>
                </a:solidFill>
              </a:rPr>
              <a:t>. Elaboración propia.</a:t>
            </a:r>
          </a:p>
          <a:p>
            <a:endParaRPr lang="es-AR" dirty="0"/>
          </a:p>
        </p:txBody>
      </p:sp>
    </p:spTree>
    <p:extLst>
      <p:ext uri="{BB962C8B-B14F-4D97-AF65-F5344CB8AC3E}">
        <p14:creationId xmlns:p14="http://schemas.microsoft.com/office/powerpoint/2010/main" val="161554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923" y="1057173"/>
            <a:ext cx="10119815" cy="5037276"/>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AR" dirty="0" smtClean="0">
                <a:solidFill>
                  <a:schemeClr val="bg1"/>
                </a:solidFill>
                <a:effectLst/>
                <a:ea typeface="Times New Roman" panose="02020603050405020304" pitchFamily="18" charset="0"/>
                <a:cs typeface="Times New Roman" panose="02020603050405020304" pitchFamily="18" charset="0"/>
              </a:rPr>
              <a:t>La presencia o ausencia de filtros permiten identificar preferencias por las representaciones visuales más cercanas a la realidad “tal cual se percibe”.</a:t>
            </a:r>
          </a:p>
          <a:p>
            <a:pPr marL="342900" lvl="0" indent="-342900" algn="just">
              <a:lnSpc>
                <a:spcPct val="150000"/>
              </a:lnSpc>
              <a:spcAft>
                <a:spcPts val="800"/>
              </a:spcAft>
              <a:buFont typeface="Symbol" panose="05050102010706020507" pitchFamily="18" charset="2"/>
              <a:buChar char=""/>
            </a:pPr>
            <a:endParaRPr lang="es-AR" sz="1600" dirty="0" smtClean="0">
              <a:solidFill>
                <a:schemeClr val="bg1"/>
              </a:solidFill>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AR" dirty="0" smtClean="0">
                <a:solidFill>
                  <a:schemeClr val="bg1"/>
                </a:solidFill>
                <a:effectLst/>
                <a:ea typeface="Times New Roman" panose="02020603050405020304" pitchFamily="18" charset="0"/>
                <a:cs typeface="Times New Roman" panose="02020603050405020304" pitchFamily="18" charset="0"/>
              </a:rPr>
              <a:t>La lectura cercana de las imágenes permiten catalogar los temas que para los usuarios forman parte de las ciudades. Éstos exceden los espacios y lugares, en tanto también incluyen las personas, los sabores, la naturaleza y los usos publicitarios de las imágenes.</a:t>
            </a:r>
          </a:p>
          <a:p>
            <a:pPr marL="342900" lvl="0" indent="-342900" algn="just">
              <a:lnSpc>
                <a:spcPct val="150000"/>
              </a:lnSpc>
              <a:spcAft>
                <a:spcPts val="800"/>
              </a:spcAft>
              <a:buFont typeface="Symbol" panose="05050102010706020507" pitchFamily="18" charset="2"/>
              <a:buChar char=""/>
            </a:pPr>
            <a:endParaRPr lang="es-AR" sz="1600" dirty="0" smtClean="0">
              <a:solidFill>
                <a:schemeClr val="bg1"/>
              </a:solidFill>
              <a:effectLst/>
              <a:ea typeface="Times New Roman" panose="02020603050405020304" pitchFamily="18"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AR" dirty="0" smtClean="0">
                <a:solidFill>
                  <a:schemeClr val="bg1"/>
                </a:solidFill>
                <a:effectLst/>
                <a:ea typeface="Times New Roman" panose="02020603050405020304" pitchFamily="18" charset="0"/>
                <a:cs typeface="Times New Roman" panose="02020603050405020304" pitchFamily="18" charset="0"/>
              </a:rPr>
              <a:t>Como medio de comunicación, podemos encontrar en Instagram tanto contenidos genuinos como otros con intenciones publicitarias, pero ninguno es excluyente para la comprensión de los modos de representación de las ciudades en la red social referida.</a:t>
            </a:r>
          </a:p>
          <a:p>
            <a:pPr marL="342900" lvl="0" indent="-342900" algn="just">
              <a:lnSpc>
                <a:spcPct val="150000"/>
              </a:lnSpc>
              <a:spcAft>
                <a:spcPts val="800"/>
              </a:spcAft>
              <a:buFont typeface="Symbol" panose="05050102010706020507" pitchFamily="18" charset="2"/>
              <a:buChar char=""/>
            </a:pPr>
            <a:endParaRPr lang="es-AR" sz="1600" dirty="0">
              <a:solidFill>
                <a:schemeClr val="bg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302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377</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Symbol</vt:lpstr>
      <vt:lpstr>Times New Roman</vt:lpstr>
      <vt:lpstr>Office Theme</vt:lpstr>
      <vt:lpstr>Ciudades visibles: estética y temática de tres ciudades   iberoamericanas  en la red social Instagram.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Ciudades visibles: estética y temática de tres ciudades   iberoamericanas  en la red social Instagram.</dc:title>
  <dc:creator>Gabriela Sued</dc:creator>
  <cp:lastModifiedBy>Gabriela Sued</cp:lastModifiedBy>
  <cp:revision>8</cp:revision>
  <dcterms:created xsi:type="dcterms:W3CDTF">2016-11-06T14:00:59Z</dcterms:created>
  <dcterms:modified xsi:type="dcterms:W3CDTF">2016-11-06T14:50:59Z</dcterms:modified>
</cp:coreProperties>
</file>