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7" r:id="rId4"/>
    <p:sldId id="26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81" d="100"/>
          <a:sy n="81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ido\Desktop\Ponencia%20AAHD\encuestas%20digitalizaci&#243;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ido\Desktop\Ponencia%20AAHD\encuestas%20digitalizaci&#243;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ido\Desktop\Ponencia%20AAHD\encuestas%20digitalizaci&#243;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pivotSource>
    <c:name>[encuestas digitalización.xlsx]Perfil demográfico!PivotTable19</c:name>
    <c:fmtId val="10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  <c:spPr>
          <a:solidFill>
            <a:schemeClr val="accent3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"/>
        <c:spPr>
          <a:solidFill>
            <a:schemeClr val="accent3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3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3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3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3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3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"/>
        <c:spPr>
          <a:solidFill>
            <a:schemeClr val="accent3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3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3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3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3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3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"/>
        <c:spPr>
          <a:solidFill>
            <a:schemeClr val="accent3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3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3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3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3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1.5449792013596218E-2"/>
          <c:y val="2.5069997052755678E-2"/>
          <c:w val="0.96018119145028558"/>
          <c:h val="0.79300546779632786"/>
        </c:manualLayout>
      </c:layout>
      <c:pieChart>
        <c:varyColors val="1"/>
        <c:ser>
          <c:idx val="0"/>
          <c:order val="0"/>
          <c:tx>
            <c:strRef>
              <c:f>'Perfil demográfico'!$C$17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3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551ECBCA-C325-4B9D-AB7A-4C3595A3AA1D}" type="CATEGORYNAME">
                      <a:rPr lang="pt-BR"/>
                      <a:pPr/>
                      <a:t>[CATEGORY NAME]</a:t>
                    </a:fld>
                    <a:r>
                      <a:rPr lang="pt-BR" baseline="0" dirty="0"/>
                      <a:t>
</a:t>
                    </a:r>
                    <a:fld id="{F70045D4-A687-4C3F-994D-939C391530FB}" type="PERCENTAGE">
                      <a:rPr lang="pt-BR" b="1" baseline="0"/>
                      <a:pPr/>
                      <a:t>[PERCENTAGE]</a:t>
                    </a:fld>
                    <a:endParaRPr lang="pt-BR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8D36930F-7E18-4826-ACFF-28E16AEA133B}" type="CATEGORYNAME">
                      <a:rPr lang="pt-BR"/>
                      <a:pPr/>
                      <a:t>[CATEGORY NAME]</a:t>
                    </a:fld>
                    <a:r>
                      <a:rPr lang="pt-BR" baseline="0" dirty="0"/>
                      <a:t>
</a:t>
                    </a:r>
                    <a:fld id="{1E0B0E20-922A-45F0-B43A-934C6482F890}" type="PERCENTAGE">
                      <a:rPr lang="pt-BR" b="1" baseline="0"/>
                      <a:pPr/>
                      <a:t>[PERCENTAGE]</a:t>
                    </a:fld>
                    <a:endParaRPr lang="pt-BR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9463787-0B28-406B-B54D-0182935433C1}" type="CATEGORYNAME">
                      <a:rPr lang="pt-BR"/>
                      <a:pPr/>
                      <a:t>[CATEGORY NAME]</a:t>
                    </a:fld>
                    <a:r>
                      <a:rPr lang="pt-BR" baseline="0" dirty="0"/>
                      <a:t>
</a:t>
                    </a:r>
                    <a:fld id="{A2932224-B6C2-42D4-B673-53562C9E7B5A}" type="PERCENTAGE">
                      <a:rPr lang="pt-BR" b="1" baseline="0"/>
                      <a:pPr/>
                      <a:t>[PERCENTAGE]</a:t>
                    </a:fld>
                    <a:endParaRPr lang="pt-BR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86DBE94-2A45-4C9D-AE2E-EA346980A028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43EE5ADF-1613-4529-B65E-7A88E78979C4}" type="PERCENTAGE">
                      <a:rPr lang="en-US" b="1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A5834D56-435A-4A71-9D7A-B5A40715E1BA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74B043FA-884E-423B-83A2-A0822C6F2D31}" type="PERCENTAGE">
                      <a:rPr lang="en-US" b="1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'Perfil demográfico'!$B$18:$B$22</c:f>
              <c:strCache>
                <c:ptCount val="5"/>
                <c:pt idx="0">
                  <c:v>De 25 a 30</c:v>
                </c:pt>
                <c:pt idx="1">
                  <c:v>De 31 a 40</c:v>
                </c:pt>
                <c:pt idx="2">
                  <c:v>De 41 a 50</c:v>
                </c:pt>
                <c:pt idx="3">
                  <c:v>Mayor de 50</c:v>
                </c:pt>
                <c:pt idx="4">
                  <c:v>Menor de 25</c:v>
                </c:pt>
              </c:strCache>
            </c:strRef>
          </c:cat>
          <c:val>
            <c:numRef>
              <c:f>'Perfil demográfico'!$C$18:$C$22</c:f>
              <c:numCache>
                <c:formatCode>General</c:formatCode>
                <c:ptCount val="5"/>
                <c:pt idx="0">
                  <c:v>11</c:v>
                </c:pt>
                <c:pt idx="1">
                  <c:v>18</c:v>
                </c:pt>
                <c:pt idx="2">
                  <c:v>13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</c:pivotFmts>
    <c:plotArea>
      <c:layout>
        <c:manualLayout>
          <c:layoutTarget val="inner"/>
          <c:xMode val="edge"/>
          <c:yMode val="edge"/>
          <c:x val="0"/>
          <c:y val="3.1096146437307501E-2"/>
          <c:w val="1"/>
          <c:h val="0.80368058743980719"/>
        </c:manualLayout>
      </c:layout>
      <c:pieChart>
        <c:varyColors val="1"/>
        <c:ser>
          <c:idx val="0"/>
          <c:order val="0"/>
          <c:tx>
            <c:v>Total</c:v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1714285714285714"/>
                  <c:y val="-0.212708297282831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D4C82FE-C238-48B3-A0EA-E08B6CD73D6F}" type="CATEGORYNAME">
                      <a:rPr lang="en-US" sz="1600" smtClean="0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14285714285719"/>
                      <c:h val="9.1686733691312486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1E2C119C-C30E-4DCA-8C14-6D86B165A0D1}" type="CATEGORYNAME">
                      <a:rPr lang="en-US" smtClean="0"/>
                      <a:pPr/>
                      <a:t>[CATEGORY NAME]</a:t>
                    </a:fld>
                    <a:endParaRPr lang="es-AR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809523809523808"/>
                      <c:h val="9.1686733691312486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Lit>
              <c:ptCount val="2"/>
              <c:pt idx="0">
                <c:v>Femenino</c:v>
              </c:pt>
              <c:pt idx="1">
                <c:v>Masculino</c:v>
              </c:pt>
            </c:strLit>
          </c:cat>
          <c:val>
            <c:numLit>
              <c:formatCode>General</c:formatCode>
              <c:ptCount val="2"/>
              <c:pt idx="0">
                <c:v>45</c:v>
              </c:pt>
              <c:pt idx="1">
                <c:v>7</c:v>
              </c:pt>
            </c:numLit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  <c:spPr>
          <a:solidFill>
            <a:schemeClr val="accent3"/>
          </a:solidFill>
          <a:ln w="19050">
            <a:solidFill>
              <a:schemeClr val="lt1"/>
            </a:solidFill>
          </a:ln>
          <a:effectLst/>
        </c:spPr>
        <c:marker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</c:pivotFmts>
    <c:plotArea>
      <c:layout>
        <c:manualLayout>
          <c:layoutTarget val="inner"/>
          <c:xMode val="edge"/>
          <c:yMode val="edge"/>
          <c:x val="4.3818477152656625E-2"/>
          <c:y val="1.7368724431834081E-2"/>
          <c:w val="0.92801250182063544"/>
          <c:h val="0.84292799220992887"/>
        </c:manualLayout>
      </c:layout>
      <c:pieChart>
        <c:varyColors val="1"/>
        <c:ser>
          <c:idx val="0"/>
          <c:order val="0"/>
          <c:tx>
            <c:v>Total</c:v>
          </c:tx>
          <c:dPt>
            <c:idx val="0"/>
            <c:bubble3D val="0"/>
            <c:spPr>
              <a:solidFill>
                <a:schemeClr val="accent3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3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5.7120514859713131E-2"/>
                  <c:y val="-7.45538897190090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81360413382226"/>
                      <c:h val="8.102345415778251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Lit>
              <c:ptCount val="5"/>
              <c:pt idx="0">
                <c:v>Bibliotecología</c:v>
              </c:pt>
              <c:pt idx="1">
                <c:v>Docencia</c:v>
              </c:pt>
              <c:pt idx="2">
                <c:v>Edición</c:v>
              </c:pt>
              <c:pt idx="3">
                <c:v>Investigación académica</c:v>
              </c:pt>
              <c:pt idx="4">
                <c:v>Otras</c:v>
              </c:pt>
            </c:strLit>
          </c:cat>
          <c:val>
            <c:numLit>
              <c:formatCode>General</c:formatCode>
              <c:ptCount val="5"/>
              <c:pt idx="0">
                <c:v>33</c:v>
              </c:pt>
              <c:pt idx="1">
                <c:v>3</c:v>
              </c:pt>
              <c:pt idx="2">
                <c:v>4</c:v>
              </c:pt>
              <c:pt idx="3">
                <c:v>1</c:v>
              </c:pt>
              <c:pt idx="4">
                <c:v>11</c:v>
              </c:pt>
            </c:numLit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21</c:v>
                </c:pt>
                <c:pt idx="2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4247872"/>
        <c:axId val="334248656"/>
      </c:barChart>
      <c:catAx>
        <c:axId val="334247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4248656"/>
        <c:crosses val="autoZero"/>
        <c:auto val="1"/>
        <c:lblAlgn val="ctr"/>
        <c:lblOffset val="100"/>
        <c:noMultiLvlLbl val="0"/>
      </c:catAx>
      <c:valAx>
        <c:axId val="33424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3424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CD0B7-F65E-499B-952D-B172125FF858}" type="datetimeFigureOut">
              <a:rPr lang="es-AR" smtClean="0"/>
              <a:t>09/11/2016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EF4DA-E089-4D4C-ABFE-3EB0FF9ED477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1920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EF4DA-E089-4D4C-ABFE-3EB0FF9ED477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10323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EF4DA-E089-4D4C-ABFE-3EB0FF9ED477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7649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EF4DA-E089-4D4C-ABFE-3EB0FF9ED477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979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EF4DA-E089-4D4C-ABFE-3EB0FF9ED477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0496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EF4DA-E089-4D4C-ABFE-3EB0FF9ED477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2667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EF4DA-E089-4D4C-ABFE-3EB0FF9ED477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3815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EF4DA-E089-4D4C-ABFE-3EB0FF9ED477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12579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EF4DA-E089-4D4C-ABFE-3EB0FF9ED477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21097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EF4DA-E089-4D4C-ABFE-3EB0FF9ED477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5442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EF4DA-E089-4D4C-ABFE-3EB0FF9ED477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6880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EF4DA-E089-4D4C-ABFE-3EB0FF9ED477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5642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EF4DA-E089-4D4C-ABFE-3EB0FF9ED477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1401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EF4DA-E089-4D4C-ABFE-3EB0FF9ED477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355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66E2-484C-4CA9-AA6F-EAF3F68B5E0E}" type="datetime1">
              <a:rPr lang="es-AR" smtClean="0"/>
              <a:t>09/11/2016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8DEB-5625-4551-9712-C6D61929616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896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7837-8BF6-4DE4-933A-6EBB6190D05D}" type="datetime1">
              <a:rPr lang="es-AR" smtClean="0"/>
              <a:t>09/11/2016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8DEB-5625-4551-9712-C6D61929616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476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A75D-9340-4668-B695-4F1BC21FF2F6}" type="datetime1">
              <a:rPr lang="es-AR" smtClean="0"/>
              <a:t>09/11/2016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8DEB-5625-4551-9712-C6D61929616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208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FCC2-B802-4F5C-B41C-83AE0B76F405}" type="datetime1">
              <a:rPr lang="es-AR" smtClean="0"/>
              <a:t>09/11/2016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8DEB-5625-4551-9712-C6D61929616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472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07A0-CB63-4E9A-B25B-7A2886F2ED1B}" type="datetime1">
              <a:rPr lang="es-AR" smtClean="0"/>
              <a:t>09/11/2016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8DEB-5625-4551-9712-C6D61929616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926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052C-5B25-4EDB-848A-C33D2A7BE908}" type="datetime1">
              <a:rPr lang="es-AR" smtClean="0"/>
              <a:t>09/11/2016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8DEB-5625-4551-9712-C6D61929616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089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4105-BA2D-4972-A384-14764FF2479A}" type="datetime1">
              <a:rPr lang="es-AR" smtClean="0"/>
              <a:t>09/11/2016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8DEB-5625-4551-9712-C6D61929616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637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418B-4279-42E4-A749-F5BFE89311C0}" type="datetime1">
              <a:rPr lang="es-AR" smtClean="0"/>
              <a:t>09/11/2016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8DEB-5625-4551-9712-C6D61929616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552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3E67-F581-4AAB-8846-6413BA5FDFA4}" type="datetime1">
              <a:rPr lang="es-AR" smtClean="0"/>
              <a:t>09/11/2016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8DEB-5625-4551-9712-C6D61929616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5165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0A73-BF84-4D18-8AC2-F534B436F500}" type="datetime1">
              <a:rPr lang="es-AR" smtClean="0"/>
              <a:t>09/11/2016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8DEB-5625-4551-9712-C6D61929616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9667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CBB3-285B-4A77-AD42-6E8B779C3C4C}" type="datetime1">
              <a:rPr lang="es-AR" smtClean="0"/>
              <a:t>09/11/2016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8DEB-5625-4551-9712-C6D61929616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768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7DEB6-B23F-416E-95E6-7A4F7CDFFB80}" type="datetime1">
              <a:rPr lang="es-AR" smtClean="0"/>
              <a:t>09/11/2016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B8DEB-5625-4551-9712-C6D61929616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403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>
                <a:latin typeface="Gill Sans MT" panose="020B0502020104020203" pitchFamily="34" charset="0"/>
              </a:rPr>
              <a:t>Digitalización: una experiencia de campo</a:t>
            </a:r>
            <a:endParaRPr lang="es-AR" dirty="0">
              <a:latin typeface="Gill Sans MT" panose="020B0502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1330" y="5255046"/>
            <a:ext cx="5229340" cy="905658"/>
          </a:xfrm>
        </p:spPr>
        <p:txBody>
          <a:bodyPr>
            <a:noAutofit/>
          </a:bodyPr>
          <a:lstStyle/>
          <a:p>
            <a:r>
              <a:rPr lang="es-AR" sz="2000" dirty="0" smtClean="0">
                <a:latin typeface="Gill Sans MT" panose="020B0502020104020203" pitchFamily="34" charset="0"/>
              </a:rPr>
              <a:t>Evelin </a:t>
            </a:r>
            <a:r>
              <a:rPr lang="es-AR" sz="2000" dirty="0" err="1" smtClean="0">
                <a:latin typeface="Gill Sans MT" panose="020B0502020104020203" pitchFamily="34" charset="0"/>
              </a:rPr>
              <a:t>Heidel</a:t>
            </a:r>
            <a:r>
              <a:rPr lang="es-AR" sz="2000" dirty="0" smtClean="0">
                <a:latin typeface="Gill Sans MT" panose="020B0502020104020203" pitchFamily="34" charset="0"/>
              </a:rPr>
              <a:t> // Matías </a:t>
            </a:r>
            <a:r>
              <a:rPr lang="es-AR" sz="2000" dirty="0" err="1" smtClean="0">
                <a:latin typeface="Gill Sans MT" panose="020B0502020104020203" pitchFamily="34" charset="0"/>
              </a:rPr>
              <a:t>Raia</a:t>
            </a:r>
            <a:r>
              <a:rPr lang="es-AR" sz="2000" dirty="0" smtClean="0">
                <a:latin typeface="Gill Sans MT" panose="020B0502020104020203" pitchFamily="34" charset="0"/>
              </a:rPr>
              <a:t> // Ezequiel Acuña // Carla </a:t>
            </a:r>
            <a:r>
              <a:rPr lang="es-AR" sz="2000" dirty="0" err="1" smtClean="0">
                <a:latin typeface="Gill Sans MT" panose="020B0502020104020203" pitchFamily="34" charset="0"/>
              </a:rPr>
              <a:t>Actis</a:t>
            </a:r>
            <a:r>
              <a:rPr lang="es-AR" sz="2000" dirty="0" smtClean="0">
                <a:latin typeface="Gill Sans MT" panose="020B0502020104020203" pitchFamily="34" charset="0"/>
              </a:rPr>
              <a:t> </a:t>
            </a:r>
            <a:r>
              <a:rPr lang="es-AR" sz="2000" dirty="0" err="1" smtClean="0">
                <a:latin typeface="Gill Sans MT" panose="020B0502020104020203" pitchFamily="34" charset="0"/>
              </a:rPr>
              <a:t>Caporale</a:t>
            </a:r>
            <a:r>
              <a:rPr lang="es-AR" sz="2000" dirty="0" smtClean="0">
                <a:latin typeface="Gill Sans MT" panose="020B0502020104020203" pitchFamily="34" charset="0"/>
              </a:rPr>
              <a:t> // Diego de la Hera // Melisa Acevedo // Guido Gamba</a:t>
            </a:r>
            <a:endParaRPr lang="es-AR" sz="2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88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Gill Sans MT" panose="020B0502020104020203" pitchFamily="34" charset="0"/>
              </a:rPr>
              <a:t>Principales inconvenientes</a:t>
            </a:r>
            <a:endParaRPr lang="es-AR" dirty="0">
              <a:latin typeface="Gill Sans MT" panose="020B05020201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6123" y="2220325"/>
            <a:ext cx="103397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AR" sz="3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 mayor parte de la gente que se dedica a esto no sabe digitalizar, y los que saben digitalizar no pueden comprar escáneres.</a:t>
            </a:r>
            <a:endParaRPr lang="es-AR" sz="3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580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Gill Sans MT" panose="020B0502020104020203" pitchFamily="34" charset="0"/>
              </a:rPr>
              <a:t>Contenidos destacados</a:t>
            </a:r>
            <a:endParaRPr lang="es-AR" dirty="0">
              <a:latin typeface="Gill Sans MT" panose="020B05020201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261" y="3552088"/>
            <a:ext cx="3434861" cy="750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AR" sz="4400" dirty="0" smtClean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  <a:t>Información técnica</a:t>
            </a:r>
            <a:endParaRPr lang="es-AR" sz="4400" dirty="0">
              <a:solidFill>
                <a:schemeClr val="tx1"/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02367" y="3552088"/>
            <a:ext cx="3704494" cy="750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AR" sz="3100" dirty="0" smtClean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  <a:t>Demostración práctica</a:t>
            </a:r>
            <a:endParaRPr lang="es-AR" sz="3100" dirty="0">
              <a:solidFill>
                <a:schemeClr val="tx1"/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35107" y="3552088"/>
            <a:ext cx="3798278" cy="750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AR" sz="3100" dirty="0" smtClean="0">
                <a:latin typeface="Gill Sans MT" panose="020B0502020104020203" pitchFamily="34" charset="0"/>
                <a:ea typeface="+mj-ea"/>
                <a:cs typeface="+mj-cs"/>
              </a:rPr>
              <a:t>Introducción a la Propiedad Intelectual</a:t>
            </a:r>
            <a:endParaRPr lang="es-AR" sz="3100" dirty="0">
              <a:solidFill>
                <a:schemeClr val="tx1"/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2878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Gill Sans MT" panose="020B0502020104020203" pitchFamily="34" charset="0"/>
              </a:rPr>
              <a:t>Cierre</a:t>
            </a:r>
            <a:endParaRPr lang="es-AR" dirty="0">
              <a:latin typeface="Gill Sans MT" panose="020B05020201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138" y="1727586"/>
            <a:ext cx="114417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spcAft>
                <a:spcPts val="2400"/>
              </a:spcAft>
            </a:pPr>
            <a:r>
              <a:rPr lang="es-AR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"Me tranquilizó, me mostró que hice buen trabajo de digitalización sin formación previa"</a:t>
            </a:r>
            <a:endParaRPr lang="es-AR" sz="24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2400"/>
              </a:spcBef>
              <a:spcAft>
                <a:spcPts val="2400"/>
              </a:spcAft>
            </a:pPr>
            <a:r>
              <a:rPr lang="es-AR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"Enriqueció mi perfil profesional"</a:t>
            </a:r>
            <a:endParaRPr lang="es-AR" sz="24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2400"/>
              </a:spcBef>
              <a:spcAft>
                <a:spcPts val="2400"/>
              </a:spcAft>
            </a:pPr>
            <a:r>
              <a:rPr lang="es-AR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"Me incentivó a encarar proyectos personales pequeños, aunque no sé si llamarlos 'proyecto'"</a:t>
            </a:r>
            <a:r>
              <a:rPr lang="es-AR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</a:t>
            </a:r>
          </a:p>
          <a:p>
            <a:pPr algn="ctr">
              <a:spcBef>
                <a:spcPts val="2400"/>
              </a:spcBef>
              <a:spcAft>
                <a:spcPts val="2400"/>
              </a:spcAft>
            </a:pPr>
            <a:r>
              <a:rPr lang="es-AR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"Me estimuló mucho. Dejé de pensar en papel, empecé a pensar en colecciones de forma más ordenada y con atención a la calidad. Voy a implementar muchas sugerencias y aprendizajes"</a:t>
            </a:r>
            <a:endParaRPr lang="es-A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441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77094"/>
            <a:ext cx="10515600" cy="1325563"/>
          </a:xfrm>
        </p:spPr>
        <p:txBody>
          <a:bodyPr/>
          <a:lstStyle/>
          <a:p>
            <a:pPr algn="r"/>
            <a:r>
              <a:rPr lang="es-AR" dirty="0" smtClean="0">
                <a:latin typeface="Gill Sans MT" panose="020B0502020104020203" pitchFamily="34" charset="0"/>
              </a:rPr>
              <a:t>Gracias!</a:t>
            </a:r>
            <a:endParaRPr lang="es-AR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777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554" y="1661746"/>
            <a:ext cx="6775938" cy="5081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9" y="164123"/>
            <a:ext cx="5920154" cy="4440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0307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2" y="187570"/>
            <a:ext cx="5931877" cy="4448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46" y="2072053"/>
            <a:ext cx="5990492" cy="4492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6408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17" y="175846"/>
            <a:ext cx="6084276" cy="4563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64" y="2028092"/>
            <a:ext cx="6127259" cy="4595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2638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Gill Sans MT" panose="020B0502020104020203" pitchFamily="34" charset="0"/>
              </a:rPr>
              <a:t>Perfil demográfico</a:t>
            </a:r>
            <a:endParaRPr lang="es-AR" dirty="0">
              <a:latin typeface="Gill Sans MT" panose="020B0502020104020203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182410"/>
              </p:ext>
            </p:extLst>
          </p:nvPr>
        </p:nvGraphicFramePr>
        <p:xfrm>
          <a:off x="214312" y="2071799"/>
          <a:ext cx="3648075" cy="441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410765"/>
              </p:ext>
            </p:extLst>
          </p:nvPr>
        </p:nvGraphicFramePr>
        <p:xfrm>
          <a:off x="4176712" y="2071798"/>
          <a:ext cx="3333750" cy="446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375866"/>
              </p:ext>
            </p:extLst>
          </p:nvPr>
        </p:nvGraphicFramePr>
        <p:xfrm>
          <a:off x="7920038" y="2071687"/>
          <a:ext cx="4057649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1531345" y="1690688"/>
            <a:ext cx="980501" cy="347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AR" sz="4400" dirty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  <a:t>Edad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33013" y="1690688"/>
            <a:ext cx="1222872" cy="347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AR" sz="4400" dirty="0" smtClean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  <a:t>Género</a:t>
            </a:r>
            <a:endParaRPr lang="es-AR" sz="4400" dirty="0">
              <a:solidFill>
                <a:schemeClr val="tx1"/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70764" y="1690688"/>
            <a:ext cx="1222872" cy="347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AR" sz="4400" dirty="0" smtClean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  <a:t>Ocupación</a:t>
            </a:r>
            <a:endParaRPr lang="es-AR" sz="4400" dirty="0">
              <a:solidFill>
                <a:schemeClr val="tx1"/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9461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Gill Sans MT" panose="020B0502020104020203" pitchFamily="34" charset="0"/>
              </a:rPr>
              <a:t>Intereses</a:t>
            </a:r>
            <a:endParaRPr lang="es-AR" dirty="0">
              <a:latin typeface="Gill Sans MT" panose="020B05020201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261" y="5720857"/>
            <a:ext cx="3434861" cy="750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AR" sz="4400" dirty="0" smtClean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  <a:t>Perfil “Militante”</a:t>
            </a:r>
            <a:endParaRPr lang="es-AR" sz="4400" dirty="0">
              <a:solidFill>
                <a:schemeClr val="tx1"/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02367" y="5720857"/>
            <a:ext cx="3704494" cy="750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AR" sz="4400" dirty="0" smtClean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  <a:t>Perfil “Archivista”</a:t>
            </a:r>
            <a:endParaRPr lang="es-AR" sz="4400" dirty="0">
              <a:solidFill>
                <a:schemeClr val="tx1"/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35107" y="5720857"/>
            <a:ext cx="3798278" cy="750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AR" sz="3700" dirty="0" smtClean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  <a:t>Perfil “Generalista”</a:t>
            </a:r>
            <a:endParaRPr lang="es-AR" sz="3700" dirty="0">
              <a:solidFill>
                <a:schemeClr val="tx1"/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210876403"/>
              </p:ext>
            </p:extLst>
          </p:nvPr>
        </p:nvGraphicFramePr>
        <p:xfrm>
          <a:off x="175847" y="1516831"/>
          <a:ext cx="11816862" cy="4204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4922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Gill Sans MT" panose="020B0502020104020203" pitchFamily="34" charset="0"/>
              </a:rPr>
              <a:t>Intereses y expectativas</a:t>
            </a:r>
            <a:endParaRPr lang="es-AR" dirty="0">
              <a:latin typeface="Gill Sans MT" panose="020B05020201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261" y="2614237"/>
            <a:ext cx="3434861" cy="750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AR" sz="4400" dirty="0" smtClean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  <a:t>Perfil “Militante”</a:t>
            </a:r>
            <a:endParaRPr lang="es-AR" sz="4400" dirty="0">
              <a:solidFill>
                <a:schemeClr val="tx1"/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02367" y="2614237"/>
            <a:ext cx="3704494" cy="750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AR" sz="4400" dirty="0" smtClean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  <a:t>Perfil “Archivista”</a:t>
            </a:r>
            <a:endParaRPr lang="es-AR" sz="4400" dirty="0">
              <a:solidFill>
                <a:schemeClr val="tx1"/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35107" y="2614237"/>
            <a:ext cx="3798278" cy="750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AR" sz="3700" dirty="0" smtClean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  <a:t>Perfil “Generalista”</a:t>
            </a:r>
            <a:endParaRPr lang="es-AR" sz="3700" dirty="0">
              <a:solidFill>
                <a:schemeClr val="tx1"/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9747738" y="3364514"/>
            <a:ext cx="973016" cy="91440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angle 8"/>
          <p:cNvSpPr/>
          <p:nvPr/>
        </p:nvSpPr>
        <p:spPr>
          <a:xfrm>
            <a:off x="8335107" y="4278914"/>
            <a:ext cx="3798278" cy="1090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AR" sz="2400" dirty="0" smtClean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  <a:t>Conocimientos estándares e introductorios</a:t>
            </a:r>
            <a:endParaRPr lang="es-AR" sz="2400" dirty="0">
              <a:solidFill>
                <a:schemeClr val="tx1"/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831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Gill Sans MT" panose="020B0502020104020203" pitchFamily="34" charset="0"/>
              </a:rPr>
              <a:t>Intereses y expectativas</a:t>
            </a:r>
            <a:endParaRPr lang="es-AR" dirty="0">
              <a:latin typeface="Gill Sans MT" panose="020B0502020104020203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588474" y="3364514"/>
            <a:ext cx="973016" cy="91440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angle 9"/>
          <p:cNvSpPr/>
          <p:nvPr/>
        </p:nvSpPr>
        <p:spPr>
          <a:xfrm>
            <a:off x="175843" y="4278914"/>
            <a:ext cx="7831018" cy="1090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AR" sz="2400" dirty="0" smtClean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  <a:t>Conocimientos más específicos y concretos</a:t>
            </a:r>
            <a:endParaRPr lang="es-AR" sz="2400" dirty="0">
              <a:solidFill>
                <a:schemeClr val="tx1"/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609492" y="3364514"/>
            <a:ext cx="973016" cy="91440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angle 13"/>
          <p:cNvSpPr/>
          <p:nvPr/>
        </p:nvSpPr>
        <p:spPr>
          <a:xfrm>
            <a:off x="539261" y="2614237"/>
            <a:ext cx="3434861" cy="750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AR" sz="4400" dirty="0" smtClean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  <a:t>Perfil “Militante”</a:t>
            </a:r>
            <a:endParaRPr lang="es-AR" sz="4400" dirty="0">
              <a:solidFill>
                <a:schemeClr val="tx1"/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02367" y="2614237"/>
            <a:ext cx="3704494" cy="750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AR" sz="4400" dirty="0" smtClean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  <a:t>Perfil “Archivista”</a:t>
            </a:r>
            <a:endParaRPr lang="es-AR" sz="4400" dirty="0">
              <a:solidFill>
                <a:schemeClr val="tx1"/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35107" y="2614237"/>
            <a:ext cx="3798278" cy="750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AR" sz="3700" dirty="0" smtClean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  <a:t>Perfil “Generalista”</a:t>
            </a:r>
            <a:endParaRPr lang="es-AR" sz="3700" dirty="0">
              <a:solidFill>
                <a:schemeClr val="tx1"/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9747738" y="3364514"/>
            <a:ext cx="973016" cy="91440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Rectangle 17"/>
          <p:cNvSpPr/>
          <p:nvPr/>
        </p:nvSpPr>
        <p:spPr>
          <a:xfrm>
            <a:off x="8335107" y="4278914"/>
            <a:ext cx="3798278" cy="1090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AR" sz="2400" dirty="0" smtClean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  <a:t>Conocimientos estándares e introductorios</a:t>
            </a:r>
            <a:endParaRPr lang="es-AR" sz="2400" dirty="0">
              <a:solidFill>
                <a:schemeClr val="tx1"/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9720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Gill Sans MT" panose="020B0502020104020203" pitchFamily="34" charset="0"/>
              </a:rPr>
              <a:t>Principales inconvenientes</a:t>
            </a:r>
            <a:endParaRPr lang="es-AR" dirty="0">
              <a:latin typeface="Gill Sans MT" panose="020B05020201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261" y="3552088"/>
            <a:ext cx="3434861" cy="750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AR" sz="4400" dirty="0" smtClean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  <a:t>Técnicos</a:t>
            </a:r>
            <a:endParaRPr lang="es-AR" sz="4400" dirty="0">
              <a:solidFill>
                <a:schemeClr val="tx1"/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02367" y="3552088"/>
            <a:ext cx="3704494" cy="750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AR" sz="4400" dirty="0" smtClean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  <a:t>Sociales</a:t>
            </a:r>
            <a:endParaRPr lang="es-AR" sz="4400" dirty="0">
              <a:solidFill>
                <a:schemeClr val="tx1"/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35107" y="3552088"/>
            <a:ext cx="3798278" cy="750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AR" sz="3700" dirty="0" smtClean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  <a:t>Gestión de proyectos</a:t>
            </a:r>
            <a:endParaRPr lang="es-AR" sz="3700" dirty="0">
              <a:solidFill>
                <a:schemeClr val="tx1"/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8125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199</Words>
  <Application>Microsoft Office PowerPoint</Application>
  <PresentationFormat>Widescreen</PresentationFormat>
  <Paragraphs>58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Gill Sans MT</vt:lpstr>
      <vt:lpstr>Office Theme</vt:lpstr>
      <vt:lpstr>Digitalización: una experiencia de campo</vt:lpstr>
      <vt:lpstr>PowerPoint Presentation</vt:lpstr>
      <vt:lpstr>PowerPoint Presentation</vt:lpstr>
      <vt:lpstr>PowerPoint Presentation</vt:lpstr>
      <vt:lpstr>Perfil demográfico</vt:lpstr>
      <vt:lpstr>Intereses</vt:lpstr>
      <vt:lpstr>Intereses y expectativas</vt:lpstr>
      <vt:lpstr>Intereses y expectativas</vt:lpstr>
      <vt:lpstr>Principales inconvenientes</vt:lpstr>
      <vt:lpstr>Principales inconvenientes</vt:lpstr>
      <vt:lpstr>Contenidos destacados</vt:lpstr>
      <vt:lpstr>Cierre</vt:lpstr>
      <vt:lpstr>Gracias!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Digitalización: una experiencia de campo</dc:title>
  <dc:creator>Guido</dc:creator>
  <cp:lastModifiedBy>Guido</cp:lastModifiedBy>
  <cp:revision>8</cp:revision>
  <dcterms:created xsi:type="dcterms:W3CDTF">2016-11-09T12:23:21Z</dcterms:created>
  <dcterms:modified xsi:type="dcterms:W3CDTF">2016-11-09T13:19:08Z</dcterms:modified>
</cp:coreProperties>
</file>