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258" r:id="rId2"/>
    <p:sldId id="263" r:id="rId3"/>
    <p:sldId id="266" r:id="rId4"/>
    <p:sldId id="270" r:id="rId5"/>
    <p:sldId id="271" r:id="rId6"/>
  </p:sldIdLst>
  <p:sldSz cx="18288000" cy="10287000"/>
  <p:notesSz cx="6858000" cy="9144000"/>
  <p:embeddedFontLst>
    <p:embeddedFont>
      <p:font typeface="Saira UNSAM 1" panose="020B0604020202020204" charset="0"/>
      <p:regular r:id="rId8"/>
    </p:embeddedFont>
    <p:embeddedFont>
      <p:font typeface="Saira UNSAM 2" panose="020B0604020202020204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46" d="100"/>
          <a:sy n="46" d="100"/>
        </p:scale>
        <p:origin x="54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634B4-0207-4F8D-B498-263BFE487C9C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78ABA-83F8-4CCC-93CF-AE96DF84A5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64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arancibia@unsam.edua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uromero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arancibia@unsam.edua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uromero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farancibia@unsam.edua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uromero@gmail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arancibia@unsam.edua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uromero@gmail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farancibia@unsam.edua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uromero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9281400"/>
            <a:ext cx="18288000" cy="1028700"/>
            <a:chOff x="0" y="0"/>
            <a:chExt cx="4816593" cy="2709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70933"/>
            </a:xfrm>
            <a:custGeom>
              <a:avLst/>
              <a:gdLst/>
              <a:ahLst/>
              <a:cxnLst/>
              <a:rect l="l" t="t" r="r" b="b"/>
              <a:pathLst>
                <a:path w="4816592" h="270933">
                  <a:moveTo>
                    <a:pt x="0" y="0"/>
                  </a:moveTo>
                  <a:lnTo>
                    <a:pt x="4816592" y="0"/>
                  </a:lnTo>
                  <a:lnTo>
                    <a:pt x="4816592" y="270933"/>
                  </a:lnTo>
                  <a:lnTo>
                    <a:pt x="0" y="270933"/>
                  </a:lnTo>
                  <a:close/>
                </a:path>
              </a:pathLst>
            </a:custGeom>
            <a:gradFill rotWithShape="1">
              <a:gsLst>
                <a:gs pos="0">
                  <a:srgbClr val="660754">
                    <a:alpha val="100000"/>
                  </a:srgbClr>
                </a:gs>
                <a:gs pos="100000">
                  <a:srgbClr val="FF3B87">
                    <a:alpha val="100000"/>
                  </a:srgbClr>
                </a:gs>
              </a:gsLst>
              <a:lin ang="2100000"/>
            </a:gra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816593" cy="3090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1028700" y="9563411"/>
            <a:ext cx="5187829" cy="4280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37"/>
              </a:lnSpc>
            </a:pPr>
            <a:r>
              <a:rPr lang="en-US" sz="2902">
                <a:solidFill>
                  <a:srgbClr val="FFFFFF"/>
                </a:solidFill>
                <a:latin typeface="Saira UNSAM 1"/>
              </a:rPr>
              <a:t>SALUD Y BIENESTAR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893727" y="9060882"/>
            <a:ext cx="2879074" cy="2077074"/>
            <a:chOff x="0" y="0"/>
            <a:chExt cx="758275" cy="547048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758275" cy="547048"/>
            </a:xfrm>
            <a:custGeom>
              <a:avLst/>
              <a:gdLst/>
              <a:ahLst/>
              <a:cxnLst/>
              <a:rect l="l" t="t" r="r" b="b"/>
              <a:pathLst>
                <a:path w="758275" h="547048">
                  <a:moveTo>
                    <a:pt x="131763" y="0"/>
                  </a:moveTo>
                  <a:lnTo>
                    <a:pt x="626512" y="0"/>
                  </a:lnTo>
                  <a:cubicBezTo>
                    <a:pt x="661458" y="0"/>
                    <a:pt x="694972" y="13882"/>
                    <a:pt x="719682" y="38592"/>
                  </a:cubicBezTo>
                  <a:cubicBezTo>
                    <a:pt x="744393" y="63303"/>
                    <a:pt x="758275" y="96817"/>
                    <a:pt x="758275" y="131763"/>
                  </a:cubicBezTo>
                  <a:lnTo>
                    <a:pt x="758275" y="415286"/>
                  </a:lnTo>
                  <a:cubicBezTo>
                    <a:pt x="758275" y="488056"/>
                    <a:pt x="699283" y="547048"/>
                    <a:pt x="626512" y="547048"/>
                  </a:cubicBezTo>
                  <a:lnTo>
                    <a:pt x="131763" y="547048"/>
                  </a:lnTo>
                  <a:cubicBezTo>
                    <a:pt x="96817" y="547048"/>
                    <a:pt x="63303" y="533166"/>
                    <a:pt x="38592" y="508456"/>
                  </a:cubicBezTo>
                  <a:cubicBezTo>
                    <a:pt x="13882" y="483746"/>
                    <a:pt x="0" y="450231"/>
                    <a:pt x="0" y="415286"/>
                  </a:cubicBezTo>
                  <a:lnTo>
                    <a:pt x="0" y="131763"/>
                  </a:lnTo>
                  <a:cubicBezTo>
                    <a:pt x="0" y="96817"/>
                    <a:pt x="13882" y="63303"/>
                    <a:pt x="38592" y="38592"/>
                  </a:cubicBezTo>
                  <a:cubicBezTo>
                    <a:pt x="63303" y="13882"/>
                    <a:pt x="96817" y="0"/>
                    <a:pt x="131763" y="0"/>
                  </a:cubicBezTo>
                  <a:close/>
                </a:path>
              </a:pathLst>
            </a:custGeom>
            <a:solidFill>
              <a:srgbClr val="DC688D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-38100"/>
              <a:ext cx="758275" cy="58514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9" name="Freeform 9"/>
          <p:cNvSpPr/>
          <p:nvPr/>
        </p:nvSpPr>
        <p:spPr>
          <a:xfrm>
            <a:off x="15719527" y="9345325"/>
            <a:ext cx="1653767" cy="845166"/>
          </a:xfrm>
          <a:custGeom>
            <a:avLst/>
            <a:gdLst/>
            <a:ahLst/>
            <a:cxnLst/>
            <a:rect l="l" t="t" r="r" b="b"/>
            <a:pathLst>
              <a:path w="1653767" h="845166">
                <a:moveTo>
                  <a:pt x="0" y="0"/>
                </a:moveTo>
                <a:lnTo>
                  <a:pt x="1653767" y="0"/>
                </a:lnTo>
                <a:lnTo>
                  <a:pt x="1653767" y="845167"/>
                </a:lnTo>
                <a:lnTo>
                  <a:pt x="0" y="84516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86170" b="-197277"/>
            </a:stretch>
          </a:blipFill>
        </p:spPr>
      </p:sp>
      <p:sp>
        <p:nvSpPr>
          <p:cNvPr id="10" name="AutoShape 10"/>
          <p:cNvSpPr/>
          <p:nvPr/>
        </p:nvSpPr>
        <p:spPr>
          <a:xfrm flipV="1">
            <a:off x="15668550" y="9382874"/>
            <a:ext cx="0" cy="74706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1" name="AutoShape 11"/>
          <p:cNvSpPr/>
          <p:nvPr/>
        </p:nvSpPr>
        <p:spPr>
          <a:xfrm flipV="1">
            <a:off x="15318580" y="9388042"/>
            <a:ext cx="0" cy="74706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2" name="AutoShape 12"/>
          <p:cNvSpPr/>
          <p:nvPr/>
        </p:nvSpPr>
        <p:spPr>
          <a:xfrm flipV="1">
            <a:off x="7327262" y="9536167"/>
            <a:ext cx="0" cy="519167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4" name="TextBox 14"/>
          <p:cNvSpPr txBox="1"/>
          <p:nvPr/>
        </p:nvSpPr>
        <p:spPr>
          <a:xfrm rot="-5400000">
            <a:off x="15062191" y="9528744"/>
            <a:ext cx="783440" cy="4166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62"/>
              </a:lnSpc>
              <a:spcBef>
                <a:spcPct val="0"/>
              </a:spcBef>
            </a:pPr>
            <a:r>
              <a:rPr lang="en-US" sz="2473">
                <a:solidFill>
                  <a:srgbClr val="FFFFFF"/>
                </a:solidFill>
                <a:latin typeface="Saira UNSAM 2"/>
              </a:rPr>
              <a:t>2024</a:t>
            </a:r>
          </a:p>
        </p:txBody>
      </p:sp>
      <p:sp>
        <p:nvSpPr>
          <p:cNvPr id="21" name="Título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15621000" cy="273526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sz="5400" b="1" dirty="0"/>
              <a:t>Objetivo y métodos de la investigación</a:t>
            </a:r>
            <a:endParaRPr lang="en-US" sz="5400" b="1" dirty="0"/>
          </a:p>
        </p:txBody>
      </p:sp>
      <p:sp>
        <p:nvSpPr>
          <p:cNvPr id="22" name="Marcador de contenido 21"/>
          <p:cNvSpPr>
            <a:spLocks noGrp="1"/>
          </p:cNvSpPr>
          <p:nvPr>
            <p:ph idx="1"/>
          </p:nvPr>
        </p:nvSpPr>
        <p:spPr>
          <a:xfrm>
            <a:off x="457200" y="3619500"/>
            <a:ext cx="15621000" cy="5290386"/>
          </a:xfrm>
        </p:spPr>
        <p:txBody>
          <a:bodyPr>
            <a:normAutofit fontScale="85000" lnSpcReduction="10000"/>
          </a:bodyPr>
          <a:lstStyle/>
          <a:p>
            <a:r>
              <a:rPr lang="es-ES" dirty="0"/>
              <a:t>Analizar los proyectos de conocimiento participativo radical (CPR) y su relación cambiante con las instituciones a lo largo del tiempo. Por lo general, el CPR no es bienvenido (o "no invitado") por las universidades, las agencias científicas y técnicas y otras ramas del estado. Como resultado, sus promotores encuentran importantes obstáculos institucionales relacionados con la producción, legitimación/validación.</a:t>
            </a:r>
            <a:endParaRPr lang="en-US" dirty="0"/>
          </a:p>
          <a:p>
            <a:endParaRPr lang="es-ES" dirty="0"/>
          </a:p>
          <a:p>
            <a:r>
              <a:rPr lang="es-ES" dirty="0"/>
              <a:t>Mediante una metodología de estudio de caso, nos centramos en el análisis de tres iniciativas de CPR que han desafiado el régimen agroindustrial y el modelo médico dominante en Argentina durante la última década:</a:t>
            </a:r>
          </a:p>
          <a:p>
            <a:pPr marL="0" indent="0">
              <a:buNone/>
            </a:pPr>
            <a:r>
              <a:rPr lang="es-ES" dirty="0"/>
              <a:t>    </a:t>
            </a:r>
          </a:p>
          <a:p>
            <a:pPr marL="0" indent="0">
              <a:buNone/>
            </a:pPr>
            <a:r>
              <a:rPr lang="es-ES" dirty="0"/>
              <a:t>    1) CPR sobre los efectos de los pesticidas.</a:t>
            </a:r>
          </a:p>
          <a:p>
            <a:pPr marL="0" indent="0">
              <a:buNone/>
            </a:pPr>
            <a:r>
              <a:rPr lang="es-ES" dirty="0"/>
              <a:t>    2) CPR sobre agroecología</a:t>
            </a:r>
          </a:p>
          <a:p>
            <a:pPr marL="0" indent="0">
              <a:buNone/>
            </a:pPr>
            <a:r>
              <a:rPr lang="es-ES" dirty="0"/>
              <a:t>    3) CPR sobre el uso terapéutico del cannabis.</a:t>
            </a:r>
            <a:endParaRPr lang="en-US" dirty="0"/>
          </a:p>
          <a:p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5562600" y="9281400"/>
            <a:ext cx="898115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dirty="0"/>
              <a:t>Cambio institucional impulsado por conocimientos participativos radicales sobre pesticidas agrícolas, agroecología y cannabis en Argentina.  </a:t>
            </a:r>
            <a:r>
              <a:rPr lang="es-419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Florencia Arancibia, </a:t>
            </a:r>
            <a:r>
              <a:rPr lang="es-419" dirty="0" err="1">
                <a:solidFill>
                  <a:schemeClr val="dk1"/>
                </a:solidFill>
                <a:ea typeface="Calibri"/>
                <a:cs typeface="Calibri"/>
                <a:sym typeface="Calibri"/>
                <a:hlinkClick r:id="rId3"/>
              </a:rPr>
              <a:t>farancibia@unsam.eduar</a:t>
            </a:r>
            <a:r>
              <a:rPr lang="es-419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Lucía Romero, </a:t>
            </a:r>
            <a:r>
              <a:rPr lang="es-419" u="sng" dirty="0">
                <a:solidFill>
                  <a:srgbClr val="0000FF"/>
                </a:solidFill>
                <a:ea typeface="Calibri"/>
                <a:cs typeface="Calibri"/>
                <a:sym typeface="Calibri"/>
                <a:hlinkClick r:id="rId4"/>
              </a:rPr>
              <a:t>luromero@</a:t>
            </a:r>
            <a:r>
              <a:rPr lang="es-419" u="sng" dirty="0">
                <a:solidFill>
                  <a:srgbClr val="0000FF"/>
                </a:solidFill>
                <a:ea typeface="Calibri"/>
                <a:cs typeface="Calibri"/>
                <a:sym typeface="Calibri"/>
              </a:rPr>
              <a:t>unsam.edu.ar</a:t>
            </a:r>
            <a:endParaRPr lang="es-419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9281400"/>
            <a:ext cx="18288000" cy="1028700"/>
            <a:chOff x="0" y="0"/>
            <a:chExt cx="4816593" cy="2709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70933"/>
            </a:xfrm>
            <a:custGeom>
              <a:avLst/>
              <a:gdLst/>
              <a:ahLst/>
              <a:cxnLst/>
              <a:rect l="l" t="t" r="r" b="b"/>
              <a:pathLst>
                <a:path w="4816592" h="270933">
                  <a:moveTo>
                    <a:pt x="0" y="0"/>
                  </a:moveTo>
                  <a:lnTo>
                    <a:pt x="4816592" y="0"/>
                  </a:lnTo>
                  <a:lnTo>
                    <a:pt x="4816592" y="270933"/>
                  </a:lnTo>
                  <a:lnTo>
                    <a:pt x="0" y="270933"/>
                  </a:lnTo>
                  <a:close/>
                </a:path>
              </a:pathLst>
            </a:custGeom>
            <a:gradFill rotWithShape="1">
              <a:gsLst>
                <a:gs pos="0">
                  <a:srgbClr val="660754">
                    <a:alpha val="100000"/>
                  </a:srgbClr>
                </a:gs>
                <a:gs pos="100000">
                  <a:srgbClr val="FF3B87">
                    <a:alpha val="100000"/>
                  </a:srgbClr>
                </a:gs>
              </a:gsLst>
              <a:lin ang="2100000"/>
            </a:gra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816593" cy="3090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1028700" y="9563411"/>
            <a:ext cx="5187829" cy="4280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37"/>
              </a:lnSpc>
            </a:pPr>
            <a:r>
              <a:rPr lang="en-US" sz="2902">
                <a:solidFill>
                  <a:srgbClr val="FFFFFF"/>
                </a:solidFill>
                <a:latin typeface="Saira UNSAM 1"/>
              </a:rPr>
              <a:t>SALUD Y BIENESTAR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893727" y="9060882"/>
            <a:ext cx="2879074" cy="2077074"/>
            <a:chOff x="0" y="0"/>
            <a:chExt cx="758275" cy="547048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758275" cy="547048"/>
            </a:xfrm>
            <a:custGeom>
              <a:avLst/>
              <a:gdLst/>
              <a:ahLst/>
              <a:cxnLst/>
              <a:rect l="l" t="t" r="r" b="b"/>
              <a:pathLst>
                <a:path w="758275" h="547048">
                  <a:moveTo>
                    <a:pt x="131763" y="0"/>
                  </a:moveTo>
                  <a:lnTo>
                    <a:pt x="626512" y="0"/>
                  </a:lnTo>
                  <a:cubicBezTo>
                    <a:pt x="661458" y="0"/>
                    <a:pt x="694972" y="13882"/>
                    <a:pt x="719682" y="38592"/>
                  </a:cubicBezTo>
                  <a:cubicBezTo>
                    <a:pt x="744393" y="63303"/>
                    <a:pt x="758275" y="96817"/>
                    <a:pt x="758275" y="131763"/>
                  </a:cubicBezTo>
                  <a:lnTo>
                    <a:pt x="758275" y="415286"/>
                  </a:lnTo>
                  <a:cubicBezTo>
                    <a:pt x="758275" y="488056"/>
                    <a:pt x="699283" y="547048"/>
                    <a:pt x="626512" y="547048"/>
                  </a:cubicBezTo>
                  <a:lnTo>
                    <a:pt x="131763" y="547048"/>
                  </a:lnTo>
                  <a:cubicBezTo>
                    <a:pt x="96817" y="547048"/>
                    <a:pt x="63303" y="533166"/>
                    <a:pt x="38592" y="508456"/>
                  </a:cubicBezTo>
                  <a:cubicBezTo>
                    <a:pt x="13882" y="483746"/>
                    <a:pt x="0" y="450231"/>
                    <a:pt x="0" y="415286"/>
                  </a:cubicBezTo>
                  <a:lnTo>
                    <a:pt x="0" y="131763"/>
                  </a:lnTo>
                  <a:cubicBezTo>
                    <a:pt x="0" y="96817"/>
                    <a:pt x="13882" y="63303"/>
                    <a:pt x="38592" y="38592"/>
                  </a:cubicBezTo>
                  <a:cubicBezTo>
                    <a:pt x="63303" y="13882"/>
                    <a:pt x="96817" y="0"/>
                    <a:pt x="131763" y="0"/>
                  </a:cubicBezTo>
                  <a:close/>
                </a:path>
              </a:pathLst>
            </a:custGeom>
            <a:solidFill>
              <a:srgbClr val="DC688D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-38100"/>
              <a:ext cx="758275" cy="58514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9" name="Freeform 9"/>
          <p:cNvSpPr/>
          <p:nvPr/>
        </p:nvSpPr>
        <p:spPr>
          <a:xfrm>
            <a:off x="15719527" y="9345325"/>
            <a:ext cx="1653767" cy="845166"/>
          </a:xfrm>
          <a:custGeom>
            <a:avLst/>
            <a:gdLst/>
            <a:ahLst/>
            <a:cxnLst/>
            <a:rect l="l" t="t" r="r" b="b"/>
            <a:pathLst>
              <a:path w="1653767" h="845166">
                <a:moveTo>
                  <a:pt x="0" y="0"/>
                </a:moveTo>
                <a:lnTo>
                  <a:pt x="1653767" y="0"/>
                </a:lnTo>
                <a:lnTo>
                  <a:pt x="1653767" y="845167"/>
                </a:lnTo>
                <a:lnTo>
                  <a:pt x="0" y="84516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86170" b="-197277"/>
            </a:stretch>
          </a:blipFill>
        </p:spPr>
      </p:sp>
      <p:sp>
        <p:nvSpPr>
          <p:cNvPr id="10" name="AutoShape 10"/>
          <p:cNvSpPr/>
          <p:nvPr/>
        </p:nvSpPr>
        <p:spPr>
          <a:xfrm flipV="1">
            <a:off x="15668550" y="9382874"/>
            <a:ext cx="0" cy="74706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1" name="AutoShape 11"/>
          <p:cNvSpPr/>
          <p:nvPr/>
        </p:nvSpPr>
        <p:spPr>
          <a:xfrm flipV="1">
            <a:off x="15318580" y="9388042"/>
            <a:ext cx="0" cy="74706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2" name="AutoShape 12"/>
          <p:cNvSpPr/>
          <p:nvPr/>
        </p:nvSpPr>
        <p:spPr>
          <a:xfrm flipV="1">
            <a:off x="7327262" y="9536167"/>
            <a:ext cx="0" cy="519167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4" name="TextBox 14"/>
          <p:cNvSpPr txBox="1"/>
          <p:nvPr/>
        </p:nvSpPr>
        <p:spPr>
          <a:xfrm rot="-5400000">
            <a:off x="15062191" y="9528744"/>
            <a:ext cx="783440" cy="4166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62"/>
              </a:lnSpc>
              <a:spcBef>
                <a:spcPct val="0"/>
              </a:spcBef>
            </a:pPr>
            <a:r>
              <a:rPr lang="en-US" sz="2473">
                <a:solidFill>
                  <a:srgbClr val="FFFFFF"/>
                </a:solidFill>
                <a:latin typeface="Saira UNSAM 2"/>
              </a:rPr>
              <a:t>2024</a:t>
            </a:r>
          </a:p>
        </p:txBody>
      </p:sp>
      <p:sp>
        <p:nvSpPr>
          <p:cNvPr id="21" name="Título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15621000" cy="273526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s-ES" b="1" dirty="0"/>
              <a:t>Pesticidas</a:t>
            </a:r>
            <a:endParaRPr lang="en-US" b="1" dirty="0"/>
          </a:p>
        </p:txBody>
      </p:sp>
      <p:sp>
        <p:nvSpPr>
          <p:cNvPr id="22" name="Marcador de contenido 21"/>
          <p:cNvSpPr>
            <a:spLocks noGrp="1"/>
          </p:cNvSpPr>
          <p:nvPr>
            <p:ph idx="1"/>
          </p:nvPr>
        </p:nvSpPr>
        <p:spPr>
          <a:xfrm>
            <a:off x="457200" y="4152900"/>
            <a:ext cx="15621000" cy="3935465"/>
          </a:xfrm>
        </p:spPr>
        <p:txBody>
          <a:bodyPr>
            <a:normAutofit/>
          </a:bodyPr>
          <a:lstStyle/>
          <a:p>
            <a:r>
              <a:rPr lang="es-ES" b="1" dirty="0"/>
              <a:t>Cambios institucionales y regulatorios impulsados por RPK sobre pesticidas:</a:t>
            </a:r>
          </a:p>
          <a:p>
            <a:endParaRPr lang="es-ES" dirty="0"/>
          </a:p>
          <a:p>
            <a:r>
              <a:rPr lang="es-ES" dirty="0"/>
              <a:t>Miles de nuevas ordenanzas municipales en pueblos rurales de la Argentina</a:t>
            </a:r>
          </a:p>
          <a:p>
            <a:r>
              <a:rPr lang="es-ES" dirty="0"/>
              <a:t>Más de 70 sentencias judiciales protectoras</a:t>
            </a:r>
          </a:p>
          <a:p>
            <a:r>
              <a:rPr lang="es-ES" dirty="0"/>
              <a:t>El surgimiento de un nuevo campo científico nacional centrado en los efectos de los pesticidas en la salud y el medio ambiente (aumento de artículos académicos, seis reuniones/congresos nacionales de académicos y activistas).</a:t>
            </a:r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5638800" y="9281400"/>
            <a:ext cx="80772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dirty="0"/>
              <a:t>Cambio institucional impulsado por conocimientos participativos radicales sobre pesticidas agrícolas, agroecología y cannabis en Argentina.  </a:t>
            </a:r>
            <a:r>
              <a:rPr lang="es-419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Florencia Arancibia, </a:t>
            </a:r>
            <a:r>
              <a:rPr lang="es-419" dirty="0" err="1">
                <a:solidFill>
                  <a:schemeClr val="dk1"/>
                </a:solidFill>
                <a:ea typeface="Calibri"/>
                <a:cs typeface="Calibri"/>
                <a:sym typeface="Calibri"/>
                <a:hlinkClick r:id="rId3"/>
              </a:rPr>
              <a:t>farancibia@unsam.eduar</a:t>
            </a:r>
            <a:r>
              <a:rPr lang="es-419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Lucía Romero, </a:t>
            </a:r>
            <a:r>
              <a:rPr lang="es-419" u="sng" dirty="0">
                <a:solidFill>
                  <a:srgbClr val="0000FF"/>
                </a:solidFill>
                <a:ea typeface="Calibri"/>
                <a:cs typeface="Calibri"/>
                <a:sym typeface="Calibri"/>
                <a:hlinkClick r:id="rId4"/>
              </a:rPr>
              <a:t>luromero@</a:t>
            </a:r>
            <a:r>
              <a:rPr lang="es-419" u="sng" dirty="0">
                <a:solidFill>
                  <a:srgbClr val="0000FF"/>
                </a:solidFill>
                <a:ea typeface="Calibri"/>
                <a:cs typeface="Calibri"/>
                <a:sym typeface="Calibri"/>
              </a:rPr>
              <a:t>unsam.edu.ar</a:t>
            </a:r>
            <a:endParaRPr lang="es-419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6040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9281400"/>
            <a:ext cx="18288000" cy="1028700"/>
            <a:chOff x="0" y="0"/>
            <a:chExt cx="4816593" cy="2709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70933"/>
            </a:xfrm>
            <a:custGeom>
              <a:avLst/>
              <a:gdLst/>
              <a:ahLst/>
              <a:cxnLst/>
              <a:rect l="l" t="t" r="r" b="b"/>
              <a:pathLst>
                <a:path w="4816592" h="270933">
                  <a:moveTo>
                    <a:pt x="0" y="0"/>
                  </a:moveTo>
                  <a:lnTo>
                    <a:pt x="4816592" y="0"/>
                  </a:lnTo>
                  <a:lnTo>
                    <a:pt x="4816592" y="270933"/>
                  </a:lnTo>
                  <a:lnTo>
                    <a:pt x="0" y="270933"/>
                  </a:lnTo>
                  <a:close/>
                </a:path>
              </a:pathLst>
            </a:custGeom>
            <a:gradFill rotWithShape="1">
              <a:gsLst>
                <a:gs pos="0">
                  <a:srgbClr val="660754">
                    <a:alpha val="100000"/>
                  </a:srgbClr>
                </a:gs>
                <a:gs pos="100000">
                  <a:srgbClr val="FF3B87">
                    <a:alpha val="100000"/>
                  </a:srgbClr>
                </a:gs>
              </a:gsLst>
              <a:lin ang="2100000"/>
            </a:gra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816593" cy="3090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1028700" y="9563411"/>
            <a:ext cx="5187829" cy="4280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37"/>
              </a:lnSpc>
            </a:pPr>
            <a:r>
              <a:rPr lang="en-US" sz="2902">
                <a:solidFill>
                  <a:srgbClr val="FFFFFF"/>
                </a:solidFill>
                <a:latin typeface="Saira UNSAM 1"/>
              </a:rPr>
              <a:t>SALUD Y BIENESTAR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893727" y="9060882"/>
            <a:ext cx="2879074" cy="2077074"/>
            <a:chOff x="0" y="0"/>
            <a:chExt cx="758275" cy="547048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758275" cy="547048"/>
            </a:xfrm>
            <a:custGeom>
              <a:avLst/>
              <a:gdLst/>
              <a:ahLst/>
              <a:cxnLst/>
              <a:rect l="l" t="t" r="r" b="b"/>
              <a:pathLst>
                <a:path w="758275" h="547048">
                  <a:moveTo>
                    <a:pt x="131763" y="0"/>
                  </a:moveTo>
                  <a:lnTo>
                    <a:pt x="626512" y="0"/>
                  </a:lnTo>
                  <a:cubicBezTo>
                    <a:pt x="661458" y="0"/>
                    <a:pt x="694972" y="13882"/>
                    <a:pt x="719682" y="38592"/>
                  </a:cubicBezTo>
                  <a:cubicBezTo>
                    <a:pt x="744393" y="63303"/>
                    <a:pt x="758275" y="96817"/>
                    <a:pt x="758275" y="131763"/>
                  </a:cubicBezTo>
                  <a:lnTo>
                    <a:pt x="758275" y="415286"/>
                  </a:lnTo>
                  <a:cubicBezTo>
                    <a:pt x="758275" y="488056"/>
                    <a:pt x="699283" y="547048"/>
                    <a:pt x="626512" y="547048"/>
                  </a:cubicBezTo>
                  <a:lnTo>
                    <a:pt x="131763" y="547048"/>
                  </a:lnTo>
                  <a:cubicBezTo>
                    <a:pt x="96817" y="547048"/>
                    <a:pt x="63303" y="533166"/>
                    <a:pt x="38592" y="508456"/>
                  </a:cubicBezTo>
                  <a:cubicBezTo>
                    <a:pt x="13882" y="483746"/>
                    <a:pt x="0" y="450231"/>
                    <a:pt x="0" y="415286"/>
                  </a:cubicBezTo>
                  <a:lnTo>
                    <a:pt x="0" y="131763"/>
                  </a:lnTo>
                  <a:cubicBezTo>
                    <a:pt x="0" y="96817"/>
                    <a:pt x="13882" y="63303"/>
                    <a:pt x="38592" y="38592"/>
                  </a:cubicBezTo>
                  <a:cubicBezTo>
                    <a:pt x="63303" y="13882"/>
                    <a:pt x="96817" y="0"/>
                    <a:pt x="131763" y="0"/>
                  </a:cubicBezTo>
                  <a:close/>
                </a:path>
              </a:pathLst>
            </a:custGeom>
            <a:solidFill>
              <a:srgbClr val="DC688D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-38100"/>
              <a:ext cx="758275" cy="58514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9" name="Freeform 9"/>
          <p:cNvSpPr/>
          <p:nvPr/>
        </p:nvSpPr>
        <p:spPr>
          <a:xfrm>
            <a:off x="15719527" y="9345325"/>
            <a:ext cx="1653767" cy="845166"/>
          </a:xfrm>
          <a:custGeom>
            <a:avLst/>
            <a:gdLst/>
            <a:ahLst/>
            <a:cxnLst/>
            <a:rect l="l" t="t" r="r" b="b"/>
            <a:pathLst>
              <a:path w="1653767" h="845166">
                <a:moveTo>
                  <a:pt x="0" y="0"/>
                </a:moveTo>
                <a:lnTo>
                  <a:pt x="1653767" y="0"/>
                </a:lnTo>
                <a:lnTo>
                  <a:pt x="1653767" y="845167"/>
                </a:lnTo>
                <a:lnTo>
                  <a:pt x="0" y="84516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86170" b="-197277"/>
            </a:stretch>
          </a:blipFill>
        </p:spPr>
      </p:sp>
      <p:sp>
        <p:nvSpPr>
          <p:cNvPr id="10" name="AutoShape 10"/>
          <p:cNvSpPr/>
          <p:nvPr/>
        </p:nvSpPr>
        <p:spPr>
          <a:xfrm flipV="1">
            <a:off x="15668550" y="9382874"/>
            <a:ext cx="0" cy="74706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1" name="AutoShape 11"/>
          <p:cNvSpPr/>
          <p:nvPr/>
        </p:nvSpPr>
        <p:spPr>
          <a:xfrm flipV="1">
            <a:off x="15318580" y="9388042"/>
            <a:ext cx="0" cy="74706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2" name="AutoShape 12"/>
          <p:cNvSpPr/>
          <p:nvPr/>
        </p:nvSpPr>
        <p:spPr>
          <a:xfrm flipV="1">
            <a:off x="7327262" y="9536167"/>
            <a:ext cx="0" cy="519167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4" name="TextBox 14"/>
          <p:cNvSpPr txBox="1"/>
          <p:nvPr/>
        </p:nvSpPr>
        <p:spPr>
          <a:xfrm rot="-5400000">
            <a:off x="15062191" y="9528744"/>
            <a:ext cx="783440" cy="4166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62"/>
              </a:lnSpc>
              <a:spcBef>
                <a:spcPct val="0"/>
              </a:spcBef>
            </a:pPr>
            <a:r>
              <a:rPr lang="en-US" sz="2473">
                <a:solidFill>
                  <a:srgbClr val="FFFFFF"/>
                </a:solidFill>
                <a:latin typeface="Saira UNSAM 2"/>
              </a:rPr>
              <a:t>2024</a:t>
            </a:r>
          </a:p>
        </p:txBody>
      </p:sp>
      <p:sp>
        <p:nvSpPr>
          <p:cNvPr id="21" name="Título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15621000" cy="2735262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" b="1" dirty="0"/>
              <a:t>Agroecología</a:t>
            </a:r>
            <a:endParaRPr lang="en-US" b="1" dirty="0"/>
          </a:p>
        </p:txBody>
      </p:sp>
      <p:sp>
        <p:nvSpPr>
          <p:cNvPr id="22" name="Marcador de contenido 21"/>
          <p:cNvSpPr>
            <a:spLocks noGrp="1"/>
          </p:cNvSpPr>
          <p:nvPr>
            <p:ph idx="1"/>
          </p:nvPr>
        </p:nvSpPr>
        <p:spPr>
          <a:xfrm>
            <a:off x="457200" y="4152900"/>
            <a:ext cx="15621000" cy="4864230"/>
          </a:xfrm>
        </p:spPr>
        <p:txBody>
          <a:bodyPr>
            <a:normAutofit lnSpcReduction="10000"/>
          </a:bodyPr>
          <a:lstStyle/>
          <a:p>
            <a:r>
              <a:rPr lang="es-ES" b="1" dirty="0"/>
              <a:t>Cambios institucionales y regulatorios impulsados por CPR en agroecología</a:t>
            </a:r>
          </a:p>
          <a:p>
            <a:endParaRPr lang="es-ES" dirty="0"/>
          </a:p>
          <a:p>
            <a:r>
              <a:rPr lang="es-ES" dirty="0"/>
              <a:t>Más de 40 programas municipales y una ley provincial que promueven la agroecología.</a:t>
            </a:r>
          </a:p>
          <a:p>
            <a:r>
              <a:rPr lang="es-ES" dirty="0"/>
              <a:t>El establecimiento de la primera Secretaría de Agroecología dentro del Ministerio de Agricultura.</a:t>
            </a:r>
          </a:p>
          <a:p>
            <a:r>
              <a:rPr lang="es-ES" dirty="0"/>
              <a:t>Nuevos programas de pregrado y posgrado en varias universidades y el establecimiento de un nuevo campo de estudio nacional.</a:t>
            </a:r>
          </a:p>
          <a:p>
            <a:r>
              <a:rPr lang="es-ES" dirty="0"/>
              <a:t>La creación de una asociación profesional y la organización de tres encuentros académicos nacionales.</a:t>
            </a:r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6216529" y="9237648"/>
            <a:ext cx="7499471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dirty="0"/>
              <a:t>Cambio institucional impulsado por conocimientos participativos radicales sobre pesticidas agrícolas, agroecología y cannabis en Argentina.  </a:t>
            </a:r>
            <a:r>
              <a:rPr lang="es-419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Florencia Arancibia, </a:t>
            </a:r>
            <a:r>
              <a:rPr lang="es-419" dirty="0" err="1">
                <a:solidFill>
                  <a:schemeClr val="dk1"/>
                </a:solidFill>
                <a:ea typeface="Calibri"/>
                <a:cs typeface="Calibri"/>
                <a:sym typeface="Calibri"/>
                <a:hlinkClick r:id="rId3"/>
              </a:rPr>
              <a:t>farancibia@unsam.eduar</a:t>
            </a:r>
            <a:r>
              <a:rPr lang="es-419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Lucía Romero, </a:t>
            </a:r>
            <a:r>
              <a:rPr lang="es-419" u="sng" dirty="0">
                <a:solidFill>
                  <a:srgbClr val="0000FF"/>
                </a:solidFill>
                <a:ea typeface="Calibri"/>
                <a:cs typeface="Calibri"/>
                <a:sym typeface="Calibri"/>
                <a:hlinkClick r:id="rId4"/>
              </a:rPr>
              <a:t>luromero@</a:t>
            </a:r>
            <a:r>
              <a:rPr lang="es-419" u="sng" dirty="0">
                <a:solidFill>
                  <a:srgbClr val="0000FF"/>
                </a:solidFill>
                <a:ea typeface="Calibri"/>
                <a:cs typeface="Calibri"/>
                <a:sym typeface="Calibri"/>
              </a:rPr>
              <a:t>unsam.edu.ar</a:t>
            </a:r>
            <a:endParaRPr lang="es-419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93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9050" y="9222696"/>
            <a:ext cx="18288000" cy="1028700"/>
            <a:chOff x="0" y="0"/>
            <a:chExt cx="4816593" cy="2709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70933"/>
            </a:xfrm>
            <a:custGeom>
              <a:avLst/>
              <a:gdLst/>
              <a:ahLst/>
              <a:cxnLst/>
              <a:rect l="l" t="t" r="r" b="b"/>
              <a:pathLst>
                <a:path w="4816592" h="270933">
                  <a:moveTo>
                    <a:pt x="0" y="0"/>
                  </a:moveTo>
                  <a:lnTo>
                    <a:pt x="4816592" y="0"/>
                  </a:lnTo>
                  <a:lnTo>
                    <a:pt x="4816592" y="270933"/>
                  </a:lnTo>
                  <a:lnTo>
                    <a:pt x="0" y="270933"/>
                  </a:lnTo>
                  <a:close/>
                </a:path>
              </a:pathLst>
            </a:custGeom>
            <a:gradFill rotWithShape="1">
              <a:gsLst>
                <a:gs pos="0">
                  <a:srgbClr val="660754">
                    <a:alpha val="100000"/>
                  </a:srgbClr>
                </a:gs>
                <a:gs pos="100000">
                  <a:srgbClr val="FF3B87">
                    <a:alpha val="100000"/>
                  </a:srgbClr>
                </a:gs>
              </a:gsLst>
              <a:lin ang="2100000"/>
            </a:gra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816593" cy="3090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1028700" y="9563411"/>
            <a:ext cx="5187829" cy="4280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37"/>
              </a:lnSpc>
            </a:pPr>
            <a:r>
              <a:rPr lang="en-US" sz="2902" dirty="0">
                <a:solidFill>
                  <a:srgbClr val="FFFFFF"/>
                </a:solidFill>
                <a:latin typeface="Saira UNSAM 1"/>
              </a:rPr>
              <a:t>SALUD Y BIENESTAR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893727" y="9060882"/>
            <a:ext cx="2879074" cy="2077074"/>
            <a:chOff x="0" y="0"/>
            <a:chExt cx="758275" cy="547048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758275" cy="547048"/>
            </a:xfrm>
            <a:custGeom>
              <a:avLst/>
              <a:gdLst/>
              <a:ahLst/>
              <a:cxnLst/>
              <a:rect l="l" t="t" r="r" b="b"/>
              <a:pathLst>
                <a:path w="758275" h="547048">
                  <a:moveTo>
                    <a:pt x="131763" y="0"/>
                  </a:moveTo>
                  <a:lnTo>
                    <a:pt x="626512" y="0"/>
                  </a:lnTo>
                  <a:cubicBezTo>
                    <a:pt x="661458" y="0"/>
                    <a:pt x="694972" y="13882"/>
                    <a:pt x="719682" y="38592"/>
                  </a:cubicBezTo>
                  <a:cubicBezTo>
                    <a:pt x="744393" y="63303"/>
                    <a:pt x="758275" y="96817"/>
                    <a:pt x="758275" y="131763"/>
                  </a:cubicBezTo>
                  <a:lnTo>
                    <a:pt x="758275" y="415286"/>
                  </a:lnTo>
                  <a:cubicBezTo>
                    <a:pt x="758275" y="488056"/>
                    <a:pt x="699283" y="547048"/>
                    <a:pt x="626512" y="547048"/>
                  </a:cubicBezTo>
                  <a:lnTo>
                    <a:pt x="131763" y="547048"/>
                  </a:lnTo>
                  <a:cubicBezTo>
                    <a:pt x="96817" y="547048"/>
                    <a:pt x="63303" y="533166"/>
                    <a:pt x="38592" y="508456"/>
                  </a:cubicBezTo>
                  <a:cubicBezTo>
                    <a:pt x="13882" y="483746"/>
                    <a:pt x="0" y="450231"/>
                    <a:pt x="0" y="415286"/>
                  </a:cubicBezTo>
                  <a:lnTo>
                    <a:pt x="0" y="131763"/>
                  </a:lnTo>
                  <a:cubicBezTo>
                    <a:pt x="0" y="96817"/>
                    <a:pt x="13882" y="63303"/>
                    <a:pt x="38592" y="38592"/>
                  </a:cubicBezTo>
                  <a:cubicBezTo>
                    <a:pt x="63303" y="13882"/>
                    <a:pt x="96817" y="0"/>
                    <a:pt x="131763" y="0"/>
                  </a:cubicBezTo>
                  <a:close/>
                </a:path>
              </a:pathLst>
            </a:custGeom>
            <a:solidFill>
              <a:srgbClr val="DC688D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-38100"/>
              <a:ext cx="758275" cy="58514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9" name="Freeform 9"/>
          <p:cNvSpPr/>
          <p:nvPr/>
        </p:nvSpPr>
        <p:spPr>
          <a:xfrm>
            <a:off x="15755047" y="9345325"/>
            <a:ext cx="1618247" cy="845166"/>
          </a:xfrm>
          <a:custGeom>
            <a:avLst/>
            <a:gdLst/>
            <a:ahLst/>
            <a:cxnLst/>
            <a:rect l="l" t="t" r="r" b="b"/>
            <a:pathLst>
              <a:path w="1653767" h="845166">
                <a:moveTo>
                  <a:pt x="0" y="0"/>
                </a:moveTo>
                <a:lnTo>
                  <a:pt x="1653767" y="0"/>
                </a:lnTo>
                <a:lnTo>
                  <a:pt x="1653767" y="845167"/>
                </a:lnTo>
                <a:lnTo>
                  <a:pt x="0" y="84516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86170" b="-197277"/>
            </a:stretch>
          </a:blipFill>
        </p:spPr>
      </p:sp>
      <p:sp>
        <p:nvSpPr>
          <p:cNvPr id="10" name="AutoShape 10"/>
          <p:cNvSpPr/>
          <p:nvPr/>
        </p:nvSpPr>
        <p:spPr>
          <a:xfrm flipV="1">
            <a:off x="15668550" y="9382874"/>
            <a:ext cx="0" cy="74706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1" name="AutoShape 11"/>
          <p:cNvSpPr/>
          <p:nvPr/>
        </p:nvSpPr>
        <p:spPr>
          <a:xfrm flipV="1">
            <a:off x="15318580" y="9388042"/>
            <a:ext cx="0" cy="74706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2" name="AutoShape 12"/>
          <p:cNvSpPr/>
          <p:nvPr/>
        </p:nvSpPr>
        <p:spPr>
          <a:xfrm flipV="1">
            <a:off x="7327262" y="9536167"/>
            <a:ext cx="0" cy="519167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4" name="TextBox 14"/>
          <p:cNvSpPr txBox="1"/>
          <p:nvPr/>
        </p:nvSpPr>
        <p:spPr>
          <a:xfrm rot="-5400000">
            <a:off x="15062191" y="9528744"/>
            <a:ext cx="783440" cy="4166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62"/>
              </a:lnSpc>
              <a:spcBef>
                <a:spcPct val="0"/>
              </a:spcBef>
            </a:pPr>
            <a:r>
              <a:rPr lang="en-US" sz="2473" dirty="0">
                <a:solidFill>
                  <a:srgbClr val="FFFFFF"/>
                </a:solidFill>
                <a:latin typeface="Saira UNSAM 2"/>
              </a:rPr>
              <a:t>2024</a:t>
            </a:r>
          </a:p>
        </p:txBody>
      </p:sp>
      <p:sp>
        <p:nvSpPr>
          <p:cNvPr id="21" name="Título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15621000" cy="2735262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" b="1" dirty="0"/>
              <a:t>Cannabis</a:t>
            </a:r>
            <a:endParaRPr lang="en-US" b="1" dirty="0"/>
          </a:p>
        </p:txBody>
      </p:sp>
      <p:sp>
        <p:nvSpPr>
          <p:cNvPr id="22" name="Marcador de contenido 21"/>
          <p:cNvSpPr>
            <a:spLocks noGrp="1"/>
          </p:cNvSpPr>
          <p:nvPr>
            <p:ph idx="1"/>
          </p:nvPr>
        </p:nvSpPr>
        <p:spPr>
          <a:xfrm>
            <a:off x="457200" y="3429000"/>
            <a:ext cx="15925800" cy="5597634"/>
          </a:xfrm>
        </p:spPr>
        <p:txBody>
          <a:bodyPr>
            <a:normAutofit fontScale="85000" lnSpcReduction="10000"/>
          </a:bodyPr>
          <a:lstStyle/>
          <a:p>
            <a:r>
              <a:rPr lang="es-ES" b="1" dirty="0"/>
              <a:t>Cambios institucionales y regulatorios impulsados por el CPR sobre cannabis</a:t>
            </a:r>
          </a:p>
          <a:p>
            <a:endParaRPr lang="es-ES" b="1" dirty="0"/>
          </a:p>
          <a:p>
            <a:r>
              <a:rPr lang="es-ES" dirty="0"/>
              <a:t>Un nuevo marco legal para el cannabis        2 Leyes Nacionales (medicinales 2017, productivas 2022)</a:t>
            </a:r>
          </a:p>
          <a:p>
            <a:pPr marL="0" indent="0">
              <a:buNone/>
            </a:pPr>
            <a:r>
              <a:rPr lang="es-ES" dirty="0"/>
              <a:t>                                                                                 Programa Nacional de Cannabis del Ministerio de Salud de la  </a:t>
            </a:r>
          </a:p>
          <a:p>
            <a:pPr marL="0" indent="0">
              <a:buNone/>
            </a:pPr>
            <a:r>
              <a:rPr lang="es-ES" dirty="0"/>
              <a:t>                                                                                 Nación, REPROCANN, más de 50 ordenanzas municipales en todo     </a:t>
            </a:r>
          </a:p>
          <a:p>
            <a:pPr marL="0" indent="0">
              <a:buNone/>
            </a:pPr>
            <a:r>
              <a:rPr lang="es-ES" dirty="0"/>
              <a:t>                                                                                 el país, una nueva agencia nacional ARICCAME que regula y otorga   </a:t>
            </a:r>
          </a:p>
          <a:p>
            <a:pPr marL="0" indent="0">
              <a:buNone/>
            </a:pPr>
            <a:r>
              <a:rPr lang="es-ES" dirty="0"/>
              <a:t>                                                                                 licencias para producir, comercializar, </a:t>
            </a:r>
            <a:r>
              <a:rPr lang="es-ES" dirty="0" err="1"/>
              <a:t>trasnportar</a:t>
            </a:r>
            <a:r>
              <a:rPr lang="es-ES" dirty="0"/>
              <a:t>, etc. cannabis y </a:t>
            </a:r>
          </a:p>
          <a:p>
            <a:pPr marL="0" indent="0">
              <a:buNone/>
            </a:pPr>
            <a:r>
              <a:rPr lang="es-ES" dirty="0"/>
              <a:t>                                                                                 cáñamo, un registro nacional de variedades locales</a:t>
            </a:r>
          </a:p>
          <a:p>
            <a:endParaRPr lang="es-ES" dirty="0"/>
          </a:p>
          <a:p>
            <a:r>
              <a:rPr lang="es-ES" dirty="0"/>
              <a:t>Más de 58 proyectos estatales/privados de investigación y productivos aprobados por el Ministerio de Salud.</a:t>
            </a:r>
          </a:p>
          <a:p>
            <a:endParaRPr lang="es-ES" dirty="0"/>
          </a:p>
          <a:p>
            <a:r>
              <a:rPr lang="es-ES" dirty="0"/>
              <a:t>Nuevos programas de formación de pregrado y posgrado sobre cannabis (al menos 8 en todo el país).</a:t>
            </a:r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6216529" y="9222696"/>
            <a:ext cx="749947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dirty="0"/>
              <a:t>Cambio institucional impulsado por conocimientos participativos radicales sobre pesticidas agrícolas, agroecología y cannabis en Argentina.  </a:t>
            </a:r>
            <a:r>
              <a:rPr lang="es-419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Florencia Arancibia, </a:t>
            </a:r>
            <a:r>
              <a:rPr lang="es-419" dirty="0" err="1">
                <a:solidFill>
                  <a:schemeClr val="dk1"/>
                </a:solidFill>
                <a:ea typeface="Calibri"/>
                <a:cs typeface="Calibri"/>
                <a:sym typeface="Calibri"/>
                <a:hlinkClick r:id="rId3"/>
              </a:rPr>
              <a:t>farancibia@unsam.eduar</a:t>
            </a:r>
            <a:r>
              <a:rPr lang="es-419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Lucía Romero, </a:t>
            </a:r>
            <a:r>
              <a:rPr lang="es-419" u="sng" dirty="0">
                <a:solidFill>
                  <a:srgbClr val="0000FF"/>
                </a:solidFill>
                <a:ea typeface="Calibri"/>
                <a:cs typeface="Calibri"/>
                <a:sym typeface="Calibri"/>
                <a:hlinkClick r:id="rId4"/>
              </a:rPr>
              <a:t>luromero@</a:t>
            </a:r>
            <a:r>
              <a:rPr lang="es-419" u="sng" dirty="0">
                <a:solidFill>
                  <a:srgbClr val="0000FF"/>
                </a:solidFill>
                <a:ea typeface="Calibri"/>
                <a:cs typeface="Calibri"/>
                <a:sym typeface="Calibri"/>
              </a:rPr>
              <a:t>unsam.edu.ar</a:t>
            </a:r>
            <a:endParaRPr lang="es-419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4159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9281400"/>
            <a:ext cx="18288000" cy="1028700"/>
            <a:chOff x="0" y="0"/>
            <a:chExt cx="4816593" cy="270933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270933"/>
            </a:xfrm>
            <a:custGeom>
              <a:avLst/>
              <a:gdLst/>
              <a:ahLst/>
              <a:cxnLst/>
              <a:rect l="l" t="t" r="r" b="b"/>
              <a:pathLst>
                <a:path w="4816592" h="270933">
                  <a:moveTo>
                    <a:pt x="0" y="0"/>
                  </a:moveTo>
                  <a:lnTo>
                    <a:pt x="4816592" y="0"/>
                  </a:lnTo>
                  <a:lnTo>
                    <a:pt x="4816592" y="270933"/>
                  </a:lnTo>
                  <a:lnTo>
                    <a:pt x="0" y="270933"/>
                  </a:lnTo>
                  <a:close/>
                </a:path>
              </a:pathLst>
            </a:custGeom>
            <a:gradFill rotWithShape="1">
              <a:gsLst>
                <a:gs pos="0">
                  <a:srgbClr val="660754">
                    <a:alpha val="100000"/>
                  </a:srgbClr>
                </a:gs>
                <a:gs pos="100000">
                  <a:srgbClr val="FF3B87">
                    <a:alpha val="100000"/>
                  </a:srgbClr>
                </a:gs>
              </a:gsLst>
              <a:lin ang="2100000"/>
            </a:gra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816593" cy="30903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1028700" y="9563411"/>
            <a:ext cx="5187829" cy="4280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337"/>
              </a:lnSpc>
            </a:pPr>
            <a:r>
              <a:rPr lang="en-US" sz="2902">
                <a:solidFill>
                  <a:srgbClr val="FFFFFF"/>
                </a:solidFill>
                <a:latin typeface="Saira UNSAM 1"/>
              </a:rPr>
              <a:t>SALUD Y BIENESTAR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14893727" y="9060882"/>
            <a:ext cx="2879074" cy="2077074"/>
            <a:chOff x="0" y="0"/>
            <a:chExt cx="758275" cy="547048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758275" cy="547048"/>
            </a:xfrm>
            <a:custGeom>
              <a:avLst/>
              <a:gdLst/>
              <a:ahLst/>
              <a:cxnLst/>
              <a:rect l="l" t="t" r="r" b="b"/>
              <a:pathLst>
                <a:path w="758275" h="547048">
                  <a:moveTo>
                    <a:pt x="131763" y="0"/>
                  </a:moveTo>
                  <a:lnTo>
                    <a:pt x="626512" y="0"/>
                  </a:lnTo>
                  <a:cubicBezTo>
                    <a:pt x="661458" y="0"/>
                    <a:pt x="694972" y="13882"/>
                    <a:pt x="719682" y="38592"/>
                  </a:cubicBezTo>
                  <a:cubicBezTo>
                    <a:pt x="744393" y="63303"/>
                    <a:pt x="758275" y="96817"/>
                    <a:pt x="758275" y="131763"/>
                  </a:cubicBezTo>
                  <a:lnTo>
                    <a:pt x="758275" y="415286"/>
                  </a:lnTo>
                  <a:cubicBezTo>
                    <a:pt x="758275" y="488056"/>
                    <a:pt x="699283" y="547048"/>
                    <a:pt x="626512" y="547048"/>
                  </a:cubicBezTo>
                  <a:lnTo>
                    <a:pt x="131763" y="547048"/>
                  </a:lnTo>
                  <a:cubicBezTo>
                    <a:pt x="96817" y="547048"/>
                    <a:pt x="63303" y="533166"/>
                    <a:pt x="38592" y="508456"/>
                  </a:cubicBezTo>
                  <a:cubicBezTo>
                    <a:pt x="13882" y="483746"/>
                    <a:pt x="0" y="450231"/>
                    <a:pt x="0" y="415286"/>
                  </a:cubicBezTo>
                  <a:lnTo>
                    <a:pt x="0" y="131763"/>
                  </a:lnTo>
                  <a:cubicBezTo>
                    <a:pt x="0" y="96817"/>
                    <a:pt x="13882" y="63303"/>
                    <a:pt x="38592" y="38592"/>
                  </a:cubicBezTo>
                  <a:cubicBezTo>
                    <a:pt x="63303" y="13882"/>
                    <a:pt x="96817" y="0"/>
                    <a:pt x="131763" y="0"/>
                  </a:cubicBezTo>
                  <a:close/>
                </a:path>
              </a:pathLst>
            </a:custGeom>
            <a:solidFill>
              <a:srgbClr val="DC688D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-38100"/>
              <a:ext cx="758275" cy="58514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9" name="Freeform 9"/>
          <p:cNvSpPr/>
          <p:nvPr/>
        </p:nvSpPr>
        <p:spPr>
          <a:xfrm>
            <a:off x="15719527" y="9345325"/>
            <a:ext cx="1653767" cy="845166"/>
          </a:xfrm>
          <a:custGeom>
            <a:avLst/>
            <a:gdLst/>
            <a:ahLst/>
            <a:cxnLst/>
            <a:rect l="l" t="t" r="r" b="b"/>
            <a:pathLst>
              <a:path w="1653767" h="845166">
                <a:moveTo>
                  <a:pt x="0" y="0"/>
                </a:moveTo>
                <a:lnTo>
                  <a:pt x="1653767" y="0"/>
                </a:lnTo>
                <a:lnTo>
                  <a:pt x="1653767" y="845167"/>
                </a:lnTo>
                <a:lnTo>
                  <a:pt x="0" y="84516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86170" b="-197277"/>
            </a:stretch>
          </a:blipFill>
        </p:spPr>
      </p:sp>
      <p:sp>
        <p:nvSpPr>
          <p:cNvPr id="10" name="AutoShape 10"/>
          <p:cNvSpPr/>
          <p:nvPr/>
        </p:nvSpPr>
        <p:spPr>
          <a:xfrm flipV="1">
            <a:off x="15668550" y="9382874"/>
            <a:ext cx="0" cy="74706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1" name="AutoShape 11"/>
          <p:cNvSpPr/>
          <p:nvPr/>
        </p:nvSpPr>
        <p:spPr>
          <a:xfrm flipV="1">
            <a:off x="15318580" y="9388042"/>
            <a:ext cx="0" cy="747060"/>
          </a:xfrm>
          <a:prstGeom prst="line">
            <a:avLst/>
          </a:prstGeom>
          <a:ln w="9525" cap="rnd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2" name="AutoShape 12"/>
          <p:cNvSpPr/>
          <p:nvPr/>
        </p:nvSpPr>
        <p:spPr>
          <a:xfrm flipV="1">
            <a:off x="7327262" y="9536167"/>
            <a:ext cx="0" cy="519167"/>
          </a:xfrm>
          <a:prstGeom prst="line">
            <a:avLst/>
          </a:prstGeom>
          <a:ln w="38100" cap="flat">
            <a:solidFill>
              <a:srgbClr val="FFFFFF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4" name="TextBox 14"/>
          <p:cNvSpPr txBox="1"/>
          <p:nvPr/>
        </p:nvSpPr>
        <p:spPr>
          <a:xfrm rot="-5400000">
            <a:off x="15062191" y="9528744"/>
            <a:ext cx="783440" cy="4166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62"/>
              </a:lnSpc>
              <a:spcBef>
                <a:spcPct val="0"/>
              </a:spcBef>
            </a:pPr>
            <a:r>
              <a:rPr lang="en-US" sz="2473">
                <a:solidFill>
                  <a:srgbClr val="FFFFFF"/>
                </a:solidFill>
                <a:latin typeface="Saira UNSAM 2"/>
              </a:rPr>
              <a:t>2024</a:t>
            </a:r>
          </a:p>
        </p:txBody>
      </p:sp>
      <p:sp>
        <p:nvSpPr>
          <p:cNvPr id="21" name="Título 20"/>
          <p:cNvSpPr>
            <a:spLocks noGrp="1"/>
          </p:cNvSpPr>
          <p:nvPr>
            <p:ph type="title"/>
          </p:nvPr>
        </p:nvSpPr>
        <p:spPr>
          <a:xfrm>
            <a:off x="457200" y="274638"/>
            <a:ext cx="15621000" cy="273526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b="1" dirty="0"/>
              <a:t>Conclusiones</a:t>
            </a:r>
            <a:endParaRPr lang="en-US" b="1" dirty="0"/>
          </a:p>
        </p:txBody>
      </p:sp>
      <p:sp>
        <p:nvSpPr>
          <p:cNvPr id="22" name="Marcador de contenido 21"/>
          <p:cNvSpPr>
            <a:spLocks noGrp="1"/>
          </p:cNvSpPr>
          <p:nvPr>
            <p:ph idx="1"/>
          </p:nvPr>
        </p:nvSpPr>
        <p:spPr>
          <a:xfrm>
            <a:off x="457200" y="3695700"/>
            <a:ext cx="15621000" cy="5330934"/>
          </a:xfrm>
        </p:spPr>
        <p:txBody>
          <a:bodyPr>
            <a:normAutofit fontScale="77500" lnSpcReduction="20000"/>
          </a:bodyPr>
          <a:lstStyle/>
          <a:p>
            <a:r>
              <a:rPr lang="es-ES" dirty="0"/>
              <a:t>Los CPR sobre Cannabis y Agroecología son más propositivos, creativos mientras que en el caso de los pesticidas los CPR son más defensivos.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En los casos bajo estudio, las condiciones necesarias para que el CPR genere un cambio estructural se pueden resumir de la siguiente manera: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la creación de coaliciones fuertes y heterogéneas, que involucren a expertos acreditados y organizaciones de la sociedad civil conectadas a través de redes híbridas;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la penetración de estas redes híbridas en las instituciones del conocimiento para ganar posiciones de toma de decisiones dentro de ellas y obtener algún tipo de apoyo;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el desarrollo de una estrategia política para movilizar el CPR en diferentes áreas del estado, incluidos tribunales, cuerpos legislativos, ministerios y municipios, así como el reclutamiento de funcionarios públicos, jueces y políticos para apoyar los objetivos del movimiento.</a:t>
            </a:r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6216529" y="9247152"/>
            <a:ext cx="7423271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" dirty="0"/>
              <a:t>Cambio institucional impulsado por conocimientos participativos radicales sobre pesticidas agrícolas, agroecología y cannabis en Argentina.  </a:t>
            </a:r>
            <a:r>
              <a:rPr lang="es-419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Florencia Arancibia, </a:t>
            </a:r>
            <a:r>
              <a:rPr lang="es-419" dirty="0" err="1">
                <a:solidFill>
                  <a:schemeClr val="dk1"/>
                </a:solidFill>
                <a:ea typeface="Calibri"/>
                <a:cs typeface="Calibri"/>
                <a:sym typeface="Calibri"/>
                <a:hlinkClick r:id="rId3"/>
              </a:rPr>
              <a:t>farancibia@unsam.eduar</a:t>
            </a:r>
            <a:r>
              <a:rPr lang="es-419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Lucía Romero, </a:t>
            </a:r>
            <a:r>
              <a:rPr lang="es-419" u="sng" dirty="0">
                <a:solidFill>
                  <a:srgbClr val="0000FF"/>
                </a:solidFill>
                <a:ea typeface="Calibri"/>
                <a:cs typeface="Calibri"/>
                <a:sym typeface="Calibri"/>
                <a:hlinkClick r:id="rId4"/>
              </a:rPr>
              <a:t>luromero@</a:t>
            </a:r>
            <a:r>
              <a:rPr lang="es-419" u="sng" dirty="0">
                <a:solidFill>
                  <a:srgbClr val="0000FF"/>
                </a:solidFill>
                <a:ea typeface="Calibri"/>
                <a:cs typeface="Calibri"/>
                <a:sym typeface="Calibri"/>
              </a:rPr>
              <a:t>unsam.edu.ar</a:t>
            </a:r>
            <a:endParaRPr lang="es-419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5681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753</Words>
  <Application>Microsoft Office PowerPoint</Application>
  <PresentationFormat>Personalizado</PresentationFormat>
  <Paragraphs>59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Saira UNSAM 1</vt:lpstr>
      <vt:lpstr>Arial</vt:lpstr>
      <vt:lpstr>Calibri</vt:lpstr>
      <vt:lpstr>Saira UNSAM 2</vt:lpstr>
      <vt:lpstr>Office Theme</vt:lpstr>
      <vt:lpstr>Objetivo y métodos de la investigación</vt:lpstr>
      <vt:lpstr>Pesticidas</vt:lpstr>
      <vt:lpstr>Agroecología</vt:lpstr>
      <vt:lpstr>Cannabis</vt:lpstr>
      <vt:lpstr>Conclusiones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JCyT_TEMPLATE_H</dc:title>
  <dc:creator>Lucia</dc:creator>
  <cp:lastModifiedBy>Florencia Arancibia</cp:lastModifiedBy>
  <cp:revision>16</cp:revision>
  <dcterms:created xsi:type="dcterms:W3CDTF">2006-08-16T00:00:00Z</dcterms:created>
  <dcterms:modified xsi:type="dcterms:W3CDTF">2024-04-22T17:08:34Z</dcterms:modified>
  <dc:identifier>DAFjSNydEwk</dc:identifier>
</cp:coreProperties>
</file>